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66" r:id="rId2"/>
    <p:sldId id="283" r:id="rId3"/>
    <p:sldId id="288" r:id="rId4"/>
    <p:sldId id="291" r:id="rId5"/>
    <p:sldId id="282" r:id="rId6"/>
    <p:sldId id="293" r:id="rId7"/>
    <p:sldId id="292" r:id="rId8"/>
    <p:sldId id="289" r:id="rId9"/>
    <p:sldId id="296" r:id="rId10"/>
    <p:sldId id="298" r:id="rId11"/>
    <p:sldId id="300" r:id="rId12"/>
    <p:sldId id="299" r:id="rId13"/>
    <p:sldId id="297" r:id="rId14"/>
    <p:sldId id="295" r:id="rId15"/>
    <p:sldId id="294" r:id="rId16"/>
    <p:sldId id="290" r:id="rId17"/>
    <p:sldId id="287" r:id="rId18"/>
    <p:sldId id="284" r:id="rId19"/>
    <p:sldId id="285" r:id="rId20"/>
    <p:sldId id="265" r:id="rId21"/>
    <p:sldId id="271" r:id="rId22"/>
    <p:sldId id="269" r:id="rId23"/>
    <p:sldId id="279" r:id="rId24"/>
    <p:sldId id="280" r:id="rId25"/>
    <p:sldId id="281" r:id="rId26"/>
    <p:sldId id="276" r:id="rId27"/>
    <p:sldId id="274" r:id="rId28"/>
    <p:sldId id="278" r:id="rId29"/>
    <p:sldId id="273" r:id="rId30"/>
    <p:sldId id="270" r:id="rId31"/>
    <p:sldId id="267" r:id="rId3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1"/>
    <p:restoredTop sz="88324"/>
  </p:normalViewPr>
  <p:slideViewPr>
    <p:cSldViewPr>
      <p:cViewPr>
        <p:scale>
          <a:sx n="117" d="100"/>
          <a:sy n="117" d="100"/>
        </p:scale>
        <p:origin x="880" y="5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63C5214-3B1A-3042-9BE7-11B1BDFCEE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BEF544-704E-704E-815B-F1C3BF2B994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CC3B936-71CB-F24B-9CCC-D37B82D2CD27}" type="datetimeFigureOut">
              <a:rPr lang="zh-CN" altLang="en-US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22EB5BD7-6756-BD48-B43B-5CFD9470B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426B7AE7-3DE0-1A47-862E-617BB4E24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EFFC97-7494-5646-9059-2EF71F8E1E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1D232A-B245-4D4B-B734-BF335C4031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C10441C-C356-7949-924A-CE89A833E3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583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52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831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https://</a:t>
            </a:r>
            <a:r>
              <a:rPr lang="en-US" altLang="zh-CN" dirty="0" err="1"/>
              <a:t>www.spglobal.com</a:t>
            </a:r>
            <a:r>
              <a:rPr lang="en-US" altLang="zh-CN" dirty="0"/>
              <a:t>/</a:t>
            </a:r>
            <a:r>
              <a:rPr lang="en-US" altLang="zh-CN" dirty="0" err="1"/>
              <a:t>en</a:t>
            </a:r>
            <a:r>
              <a:rPr lang="en-US" altLang="zh-CN" dirty="0"/>
              <a:t>/research-insights/featured/special-editorial/understanding-crypto-valuation#:~:text=As%20of%20August%202022%2C%20the,the%20U.S.%20equity%20market%20capitalization. 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848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612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55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679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296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357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54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111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C0D5E669-0076-1049-B93B-DD1FC626C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590E8306-C6FC-BD4C-AC48-17411013BE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6B484865-9A16-8541-A086-1493A9076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751DFCA-0E3C-0644-A350-511929E070E3}" type="slidenum">
              <a:rPr lang="zh-CN" altLang="en-US" smtClean="0"/>
              <a:pPr>
                <a:spcBef>
                  <a:spcPct val="0"/>
                </a:spcBef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690987E4-D094-A94D-822D-569917C9F5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62D4381D-AD77-C348-B1A9-7ABF2E06A1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411" name="灯片编号占位符 3">
            <a:extLst>
              <a:ext uri="{FF2B5EF4-FFF2-40B4-BE49-F238E27FC236}">
                <a16:creationId xmlns:a16="http://schemas.microsoft.com/office/drawing/2014/main" id="{722530CF-B9B5-CA48-AA47-E37A2D3CD8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4F2C724-0A72-A040-AD53-E61A30939EEC}" type="slidenum">
              <a:rPr lang="zh-CN" altLang="en-US" smtClean="0"/>
              <a:pPr>
                <a:spcBef>
                  <a:spcPct val="0"/>
                </a:spcBef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幻灯片图像占位符 1">
            <a:extLst>
              <a:ext uri="{FF2B5EF4-FFF2-40B4-BE49-F238E27FC236}">
                <a16:creationId xmlns:a16="http://schemas.microsoft.com/office/drawing/2014/main" id="{FCC633B0-9CF3-064E-8499-C9ABD7D3F6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备注占位符 2">
            <a:extLst>
              <a:ext uri="{FF2B5EF4-FFF2-40B4-BE49-F238E27FC236}">
                <a16:creationId xmlns:a16="http://schemas.microsoft.com/office/drawing/2014/main" id="{E73689B1-4D6C-EA49-B3C6-400847C904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9459" name="灯片编号占位符 3">
            <a:extLst>
              <a:ext uri="{FF2B5EF4-FFF2-40B4-BE49-F238E27FC236}">
                <a16:creationId xmlns:a16="http://schemas.microsoft.com/office/drawing/2014/main" id="{E545ADD9-7FC7-3941-8370-A5B09C179F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D210FE9-905A-F943-A87C-D68D7FC4BD5F}" type="slidenum">
              <a:rPr lang="zh-CN" altLang="en-US" smtClean="0"/>
              <a:pPr>
                <a:spcBef>
                  <a:spcPct val="0"/>
                </a:spcBef>
              </a:pPr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C0D5E669-0076-1049-B93B-DD1FC626C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590E8306-C6FC-BD4C-AC48-17411013BE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6B484865-9A16-8541-A086-1493A9076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751DFCA-0E3C-0644-A350-511929E070E3}" type="slidenum">
              <a:rPr lang="zh-CN" altLang="en-US" smtClean="0"/>
              <a:pPr>
                <a:spcBef>
                  <a:spcPct val="0"/>
                </a:spcBef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816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C0D5E669-0076-1049-B93B-DD1FC626C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590E8306-C6FC-BD4C-AC48-17411013BE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6B484865-9A16-8541-A086-1493A9076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751DFCA-0E3C-0644-A350-511929E070E3}" type="slidenum">
              <a:rPr lang="zh-CN" altLang="en-US" smtClean="0"/>
              <a:pPr>
                <a:spcBef>
                  <a:spcPct val="0"/>
                </a:spcBef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446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>
            <a:extLst>
              <a:ext uri="{FF2B5EF4-FFF2-40B4-BE49-F238E27FC236}">
                <a16:creationId xmlns:a16="http://schemas.microsoft.com/office/drawing/2014/main" id="{C0D5E669-0076-1049-B93B-DD1FC626C43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备注占位符 2">
            <a:extLst>
              <a:ext uri="{FF2B5EF4-FFF2-40B4-BE49-F238E27FC236}">
                <a16:creationId xmlns:a16="http://schemas.microsoft.com/office/drawing/2014/main" id="{590E8306-C6FC-BD4C-AC48-17411013BE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7" name="灯片编号占位符 3">
            <a:extLst>
              <a:ext uri="{FF2B5EF4-FFF2-40B4-BE49-F238E27FC236}">
                <a16:creationId xmlns:a16="http://schemas.microsoft.com/office/drawing/2014/main" id="{6B484865-9A16-8541-A086-1493A9076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751DFCA-0E3C-0644-A350-511929E070E3}" type="slidenum">
              <a:rPr lang="zh-CN" altLang="en-US" smtClean="0"/>
              <a:pPr>
                <a:spcBef>
                  <a:spcPct val="0"/>
                </a:spcBef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2525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幻灯片图像占位符 1">
            <a:extLst>
              <a:ext uri="{FF2B5EF4-FFF2-40B4-BE49-F238E27FC236}">
                <a16:creationId xmlns:a16="http://schemas.microsoft.com/office/drawing/2014/main" id="{E435B2BA-7DA1-F24D-B941-3F9DF726D7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备注占位符 2">
            <a:extLst>
              <a:ext uri="{FF2B5EF4-FFF2-40B4-BE49-F238E27FC236}">
                <a16:creationId xmlns:a16="http://schemas.microsoft.com/office/drawing/2014/main" id="{0FB65202-4603-D144-8EE2-95171E6F529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3555" name="灯片编号占位符 3">
            <a:extLst>
              <a:ext uri="{FF2B5EF4-FFF2-40B4-BE49-F238E27FC236}">
                <a16:creationId xmlns:a16="http://schemas.microsoft.com/office/drawing/2014/main" id="{BC89DAA8-C95C-DE4C-B115-ECB930710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338D7DE-3CAF-3146-B29F-308015C5B0BF}" type="slidenum">
              <a:rPr lang="zh-CN" altLang="en-US" smtClean="0"/>
              <a:pPr>
                <a:spcBef>
                  <a:spcPct val="0"/>
                </a:spcBef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836B85AD-4B9D-314C-8FD0-4C54F8A0C5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CF505FF4-6FA9-E744-ADEF-F2E5B7112E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C8542CF-557C-5F4D-9563-490EC719F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6F9EF58-75E8-7942-AF71-E5457359758A}" type="slidenum">
              <a:rPr lang="zh-CN" altLang="en-US" smtClean="0"/>
              <a:pPr>
                <a:spcBef>
                  <a:spcPct val="0"/>
                </a:spcBef>
              </a:pPr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>
            <a:extLst>
              <a:ext uri="{FF2B5EF4-FFF2-40B4-BE49-F238E27FC236}">
                <a16:creationId xmlns:a16="http://schemas.microsoft.com/office/drawing/2014/main" id="{836B85AD-4B9D-314C-8FD0-4C54F8A0C5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备注占位符 2">
            <a:extLst>
              <a:ext uri="{FF2B5EF4-FFF2-40B4-BE49-F238E27FC236}">
                <a16:creationId xmlns:a16="http://schemas.microsoft.com/office/drawing/2014/main" id="{CF505FF4-6FA9-E744-ADEF-F2E5B7112EC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3" name="灯片编号占位符 3">
            <a:extLst>
              <a:ext uri="{FF2B5EF4-FFF2-40B4-BE49-F238E27FC236}">
                <a16:creationId xmlns:a16="http://schemas.microsoft.com/office/drawing/2014/main" id="{8C8542CF-557C-5F4D-9563-490EC719F4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6F9EF58-75E8-7942-AF71-E5457359758A}" type="slidenum">
              <a:rPr lang="zh-CN" altLang="en-US" smtClean="0"/>
              <a:pPr>
                <a:spcBef>
                  <a:spcPct val="0"/>
                </a:spcBef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936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>
            <a:extLst>
              <a:ext uri="{FF2B5EF4-FFF2-40B4-BE49-F238E27FC236}">
                <a16:creationId xmlns:a16="http://schemas.microsoft.com/office/drawing/2014/main" id="{F55DB019-5603-1646-B933-55F93428E72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备注占位符 2">
            <a:extLst>
              <a:ext uri="{FF2B5EF4-FFF2-40B4-BE49-F238E27FC236}">
                <a16:creationId xmlns:a16="http://schemas.microsoft.com/office/drawing/2014/main" id="{A53B3459-8466-BA4D-93EF-5AC1062612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1" name="灯片编号占位符 3">
            <a:extLst>
              <a:ext uri="{FF2B5EF4-FFF2-40B4-BE49-F238E27FC236}">
                <a16:creationId xmlns:a16="http://schemas.microsoft.com/office/drawing/2014/main" id="{6389DDCF-E34C-AD48-A563-6057A98D2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12D9874-0805-0E41-B04A-922E2350EF9D}" type="slidenum">
              <a:rPr lang="zh-CN" altLang="en-US" smtClean="0"/>
              <a:pPr>
                <a:spcBef>
                  <a:spcPct val="0"/>
                </a:spcBef>
              </a:pPr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383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>
            <a:extLst>
              <a:ext uri="{FF2B5EF4-FFF2-40B4-BE49-F238E27FC236}">
                <a16:creationId xmlns:a16="http://schemas.microsoft.com/office/drawing/2014/main" id="{C5152CA0-D105-0349-9FE0-9888241E77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备注占位符 2">
            <a:extLst>
              <a:ext uri="{FF2B5EF4-FFF2-40B4-BE49-F238E27FC236}">
                <a16:creationId xmlns:a16="http://schemas.microsoft.com/office/drawing/2014/main" id="{4AA5CFCE-08A2-7E49-B14C-19CA38863F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699" name="灯片编号占位符 3">
            <a:extLst>
              <a:ext uri="{FF2B5EF4-FFF2-40B4-BE49-F238E27FC236}">
                <a16:creationId xmlns:a16="http://schemas.microsoft.com/office/drawing/2014/main" id="{1F4F33EF-07E5-2149-823A-ADE884958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634CF17-0244-B948-9E9C-388AEF93C6F7}" type="slidenum">
              <a:rPr lang="zh-CN" altLang="en-US" smtClean="0"/>
              <a:pPr>
                <a:spcBef>
                  <a:spcPct val="0"/>
                </a:spcBef>
              </a:pPr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>
            <a:extLst>
              <a:ext uri="{FF2B5EF4-FFF2-40B4-BE49-F238E27FC236}">
                <a16:creationId xmlns:a16="http://schemas.microsoft.com/office/drawing/2014/main" id="{AB6D6EC1-EFBC-3146-930C-CE528AD095F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备注占位符 2">
            <a:extLst>
              <a:ext uri="{FF2B5EF4-FFF2-40B4-BE49-F238E27FC236}">
                <a16:creationId xmlns:a16="http://schemas.microsoft.com/office/drawing/2014/main" id="{B4E5D528-5AF7-804F-B056-DCEC21C215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7" name="灯片编号占位符 3">
            <a:extLst>
              <a:ext uri="{FF2B5EF4-FFF2-40B4-BE49-F238E27FC236}">
                <a16:creationId xmlns:a16="http://schemas.microsoft.com/office/drawing/2014/main" id="{548B979E-91C1-D74C-8B4A-170BB89154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AB46410-7C86-2242-82A9-15807AA1A7BA}" type="slidenum">
              <a:rPr lang="zh-CN" altLang="en-US" smtClean="0"/>
              <a:pPr>
                <a:spcBef>
                  <a:spcPct val="0"/>
                </a:spcBef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https://</a:t>
            </a:r>
            <a:r>
              <a:rPr lang="en-US" altLang="zh-CN" dirty="0" err="1"/>
              <a:t>www.spglobal.com</a:t>
            </a:r>
            <a:r>
              <a:rPr lang="en-US" altLang="zh-CN" dirty="0"/>
              <a:t>/</a:t>
            </a:r>
            <a:r>
              <a:rPr lang="en-US" altLang="zh-CN" dirty="0" err="1"/>
              <a:t>en</a:t>
            </a:r>
            <a:r>
              <a:rPr lang="en-US" altLang="zh-CN" dirty="0"/>
              <a:t>/research-insights/featured/special-editorial/understanding-crypto-valuation#:~:text=As%20of%20August%202022%2C%20the,the%20U.S.%20equity%20market%20capitalization. 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https://</a:t>
            </a:r>
            <a:r>
              <a:rPr lang="en-US" altLang="zh-CN" dirty="0" err="1"/>
              <a:t>www.businesswire.com</a:t>
            </a:r>
            <a:r>
              <a:rPr lang="en-US" altLang="zh-CN" dirty="0"/>
              <a:t>/news/home/20221031005494/</a:t>
            </a:r>
            <a:r>
              <a:rPr lang="en-US" altLang="zh-CN" dirty="0" err="1"/>
              <a:t>en</a:t>
            </a:r>
            <a:r>
              <a:rPr lang="en-US" altLang="zh-CN" dirty="0"/>
              <a:t>/Global-Cryptocurrency-Market-Report-2022-Increasing-Demand-for-Better-Data-Security-Operational-Transparency-Driving-Growth---</a:t>
            </a:r>
            <a:r>
              <a:rPr lang="en-US" altLang="zh-CN" dirty="0" err="1"/>
              <a:t>ResearchAndMarkets.com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496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307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https://</a:t>
            </a:r>
            <a:r>
              <a:rPr lang="en-US" altLang="zh-CN" dirty="0" err="1"/>
              <a:t>www.spglobal.com</a:t>
            </a:r>
            <a:r>
              <a:rPr lang="en-US" altLang="zh-CN" dirty="0"/>
              <a:t>/</a:t>
            </a:r>
            <a:r>
              <a:rPr lang="en-US" altLang="zh-CN" dirty="0" err="1"/>
              <a:t>en</a:t>
            </a:r>
            <a:r>
              <a:rPr lang="en-US" altLang="zh-CN" dirty="0"/>
              <a:t>/research-insights/featured/special-editorial/understanding-crypto-valuation#:~:text=As%20of%20August%202022%2C%20the,the%20U.S.%20equity%20market%20capitalization. </a:t>
            </a:r>
          </a:p>
          <a:p>
            <a:pPr eaLnBrk="1" hangingPunct="1">
              <a:spcBef>
                <a:spcPct val="0"/>
              </a:spcBef>
            </a:pPr>
            <a:endParaRPr lang="en-US" altLang="zh-CN" dirty="0"/>
          </a:p>
          <a:p>
            <a:pPr eaLnBrk="1" hangingPunct="1">
              <a:spcBef>
                <a:spcPct val="0"/>
              </a:spcBef>
            </a:pPr>
            <a:r>
              <a:rPr lang="en-US" altLang="zh-CN" dirty="0"/>
              <a:t>https://</a:t>
            </a:r>
            <a:r>
              <a:rPr lang="en-US" altLang="zh-CN" dirty="0" err="1"/>
              <a:t>www.businesswire.com</a:t>
            </a:r>
            <a:r>
              <a:rPr lang="en-US" altLang="zh-CN" dirty="0"/>
              <a:t>/news/home/20221031005494/</a:t>
            </a:r>
            <a:r>
              <a:rPr lang="en-US" altLang="zh-CN" dirty="0" err="1"/>
              <a:t>en</a:t>
            </a:r>
            <a:r>
              <a:rPr lang="en-US" altLang="zh-CN" dirty="0"/>
              <a:t>/Global-Cryptocurrency-Market-Report-2022-Increasing-Demand-for-Better-Data-Security-Operational-Transparency-Driving-Growth---</a:t>
            </a:r>
            <a:r>
              <a:rPr lang="en-US" altLang="zh-CN" dirty="0" err="1"/>
              <a:t>ResearchAndMarkets.com</a:t>
            </a:r>
            <a:endParaRPr lang="en-US" altLang="zh-CN" dirty="0"/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38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dirty="0"/>
              <a:t>https://</a:t>
            </a:r>
            <a:r>
              <a:rPr lang="en-US" altLang="zh-CN" dirty="0" err="1"/>
              <a:t>www.spglobal.com</a:t>
            </a:r>
            <a:r>
              <a:rPr lang="en-US" altLang="zh-CN" dirty="0"/>
              <a:t>/</a:t>
            </a:r>
            <a:r>
              <a:rPr lang="en-US" altLang="zh-CN" dirty="0" err="1"/>
              <a:t>en</a:t>
            </a:r>
            <a:r>
              <a:rPr lang="en-US" altLang="zh-CN" dirty="0"/>
              <a:t>/research-insights/featured/special-editorial/understanding-crypto-valuation#:~:text=As%20of%20August%202022%2C%20the,the%20U.S.%20equity%20market%20capitalization. 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824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09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幻灯片图像占位符 1">
            <a:extLst>
              <a:ext uri="{FF2B5EF4-FFF2-40B4-BE49-F238E27FC236}">
                <a16:creationId xmlns:a16="http://schemas.microsoft.com/office/drawing/2014/main" id="{324F74D6-D325-C942-AE3A-E7CBB9EE76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备注占位符 2">
            <a:extLst>
              <a:ext uri="{FF2B5EF4-FFF2-40B4-BE49-F238E27FC236}">
                <a16:creationId xmlns:a16="http://schemas.microsoft.com/office/drawing/2014/main" id="{9300A633-4BE2-B044-BF22-180DFCC4717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363" name="灯片编号占位符 3">
            <a:extLst>
              <a:ext uri="{FF2B5EF4-FFF2-40B4-BE49-F238E27FC236}">
                <a16:creationId xmlns:a16="http://schemas.microsoft.com/office/drawing/2014/main" id="{E431E073-0CB3-5541-B2F6-5C3259F1B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7160546-FEFC-DA4F-9733-DA41B1E7CB5B}" type="slidenum">
              <a:rPr lang="zh-CN" altLang="en-US" smtClean="0"/>
              <a:pPr>
                <a:spcBef>
                  <a:spcPct val="0"/>
                </a:spcBef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609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4021-D4C5-5046-9A1A-269139DDD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0FF1B0-78DF-B843-8CEB-6595BD966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345D0-F7AB-1C4D-9298-1A571D46A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EBCE3-C7A6-C249-A6B6-D8B6ADB7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72CE8-055A-3F42-9A4D-79D85023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91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6FB5-0D9B-3B4A-9272-EB6DB0F25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7D5BEB-81C0-DC46-A3B1-7BB0B5EE4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C8573-FC1C-AB4E-AA1B-9D6B9B343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34A1-F2C6-7045-8466-78BFD089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A52C4-5AAC-8343-9174-FA00F3A8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51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0082A-692F-3549-9E81-316AC7D1D7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22813-C570-B245-8E93-23B87C0F2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3701A-59C7-E14C-8556-34128B885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987B6-AA3A-854C-9203-C41CA2D9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F3BA-B799-B248-B047-05A1C0D89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6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99591-FC36-9C49-81CB-78328DF0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A93F9-690C-744C-9535-219585C4D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3D39C-4A27-3848-A264-8DC9201F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312AA-B4CB-844C-A4C5-0A6A97983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00026-DAC5-CB4D-9DBA-9D214414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56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560E2-C808-BC41-A913-AF1BE6D9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9FB16-63C3-734E-A799-9D23DC884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F2C3A-3703-BE46-BC35-98E07FD85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C2D1A-BD8F-3F43-824A-0799CF99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54A32-7781-2D4F-AB82-C6B5BA04F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649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DCC4-26E6-2549-8621-7B99CA9E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D8D7-334E-7440-B1D4-F093724CE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B37DD-EB7B-B84A-B3C0-09B39C5C1C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7F49C-87F4-E747-BB5E-137F40C0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89643-ED36-DD48-BA8C-B37FAEFD4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2B59F-5316-274C-94D2-E7946094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16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74FD-731B-0347-944D-FFD0152B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07E10-E302-5E41-83E5-C30C262E5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C0F2-437D-344E-909D-E4A809F4B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6D92E-3352-4144-A31A-91E1A429A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9BEE5C-4433-FC48-B622-EC068DAB94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EFECD-00DA-8643-8D8C-206A85A8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F41B85-7983-BA4F-BFD7-33A6141D9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DDF806-0D01-7D46-9176-AD02A482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97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13B3E-9E57-D043-9EA4-FD0FB5136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A099A5-E731-E94E-9011-D61A8EB5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6E494-FC4B-8B49-B4FE-F4D7E0DDA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F2AF7E-1824-414D-BE71-3A30D7E3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4676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95BD0-F595-0F46-8E8A-4BB599805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B7A05F-7EB1-0A48-A65D-DB1DE8F7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4BA6A-AC3A-2349-B020-65DFF7BD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69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13C2-B237-9A47-8322-39EEFD1D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7B68E-C6FB-1149-99FD-A4468E17A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04978-8E52-894B-8533-5A8BE18BA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73BC5-5FFB-F540-97CF-27BBCEDD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0A2C6-AC85-F64C-B75B-97C43513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20F4C-9B2D-E44F-8453-1DF050B2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21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07736-F16A-B34E-AC06-688DEAAC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9AB9F8-4A7A-FB4E-8962-2C9816AC88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8DF08-51FB-9C4F-82C0-D7C869917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062FA-F226-914E-8B63-C24D8D601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F1B1F-4E5D-F047-AF49-C1BC2542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65D01-BA63-A54E-85B2-9FD40F1B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14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4E9A6-D601-C043-A5AB-B0F40E70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A106C-C42C-6C40-94DB-49928CAD4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70508-C000-5046-848D-875C3874AE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7CDBC2E-F17E-DD43-A3C4-B94C7E72DB85}" type="datetimeFigureOut">
              <a:rPr lang="zh-CN" altLang="en-US" smtClean="0"/>
              <a:pPr>
                <a:defRPr/>
              </a:pPr>
              <a:t>2022/11/12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7B8CE-9E87-D34C-A65B-125CDC4BD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D7F3C-D536-1B4D-BA21-45E5007C0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8A6156A-A4E2-E74E-965C-02396945E70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03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image" Target="../media/image8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4" Type="http://schemas.openxmlformats.org/officeDocument/2006/relationships/tags" Target="../tags/tag4.xml"/><Relationship Id="rId9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8.jpe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8.jpe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5" name="Rectangle 14344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3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47" name="Rectangle 14346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8" name="标题 3">
            <a:extLst>
              <a:ext uri="{FF2B5EF4-FFF2-40B4-BE49-F238E27FC236}">
                <a16:creationId xmlns:a16="http://schemas.microsoft.com/office/drawing/2014/main" id="{7CE78657-A5EB-C549-9DDD-87FDF2BC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4048" y="1779662"/>
            <a:ext cx="4828640" cy="97283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 defTabSz="914400"/>
            <a:r>
              <a:rPr kumimoji="1" lang="en-US" altLang="zh-CN" sz="3600" b="1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kumimoji="1" lang="zh-CN" altLang="en-US" sz="3600" b="1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202" y="3467228"/>
            <a:ext cx="3744416" cy="6291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1" lang="en-US" altLang="zh-CN" sz="1500" kern="1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Member: </a:t>
            </a:r>
            <a:r>
              <a:rPr kumimoji="1" lang="en-US" altLang="zh-CN" sz="1500" kern="1200" dirty="0" err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Petrick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1" lang="en-US" altLang="zh-CN" sz="1500" dirty="0" err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Chenxi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1" lang="en-US" altLang="zh-CN" sz="1500" dirty="0" err="1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Yiwei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Stacey, Mike, </a:t>
            </a:r>
            <a:endParaRPr kumimoji="1" lang="en-US" altLang="zh-CN" sz="1500" kern="12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349" name="Group 14348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4482"/>
            <a:ext cx="4679005" cy="5147982"/>
            <a:chOff x="305" y="-5977"/>
            <a:chExt cx="6238675" cy="6863979"/>
          </a:xfrm>
        </p:grpSpPr>
        <p:sp>
          <p:nvSpPr>
            <p:cNvPr id="14350" name="Freeform: Shape 14349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51" name="Freeform: Shape 14350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52" name="Freeform: Shape 14351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88" name="Rectangle 1438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90" name="Group 14389">
            <a:extLst>
              <a:ext uri="{FF2B5EF4-FFF2-40B4-BE49-F238E27FC236}">
                <a16:creationId xmlns:a16="http://schemas.microsoft.com/office/drawing/2014/main" id="{3DFB5C00-6040-4666-9765-4391ECB26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27842" y="0"/>
            <a:ext cx="4816158" cy="5143500"/>
            <a:chOff x="5770456" y="-12663"/>
            <a:chExt cx="6421545" cy="6858001"/>
          </a:xfrm>
        </p:grpSpPr>
        <p:sp>
          <p:nvSpPr>
            <p:cNvPr id="14391" name="Freeform: Shape 14390">
              <a:extLst>
                <a:ext uri="{FF2B5EF4-FFF2-40B4-BE49-F238E27FC236}">
                  <a16:creationId xmlns:a16="http://schemas.microsoft.com/office/drawing/2014/main" id="{F5AF136B-F25D-4A62-92D1-409DE6B3A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6158" y="12665"/>
              <a:ext cx="6015842" cy="6832673"/>
            </a:xfrm>
            <a:custGeom>
              <a:avLst/>
              <a:gdLst>
                <a:gd name="connsiteX0" fmla="*/ 6015842 w 6015842"/>
                <a:gd name="connsiteY0" fmla="*/ 6607627 h 6832673"/>
                <a:gd name="connsiteX1" fmla="*/ 6015842 w 6015842"/>
                <a:gd name="connsiteY1" fmla="*/ 6832673 h 6832673"/>
                <a:gd name="connsiteX2" fmla="*/ 5735634 w 6015842"/>
                <a:gd name="connsiteY2" fmla="*/ 6832673 h 6832673"/>
                <a:gd name="connsiteX3" fmla="*/ 5818530 w 6015842"/>
                <a:gd name="connsiteY3" fmla="*/ 6767255 h 6832673"/>
                <a:gd name="connsiteX4" fmla="*/ 4633062 w 6015842"/>
                <a:gd name="connsiteY4" fmla="*/ 499 h 6832673"/>
                <a:gd name="connsiteX5" fmla="*/ 4830740 w 6015842"/>
                <a:gd name="connsiteY5" fmla="*/ 7861 h 6832673"/>
                <a:gd name="connsiteX6" fmla="*/ 5614049 w 6015842"/>
                <a:gd name="connsiteY6" fmla="*/ 130835 h 6832673"/>
                <a:gd name="connsiteX7" fmla="*/ 5900717 w 6015842"/>
                <a:gd name="connsiteY7" fmla="*/ 218147 h 6832673"/>
                <a:gd name="connsiteX8" fmla="*/ 6015842 w 6015842"/>
                <a:gd name="connsiteY8" fmla="*/ 264101 h 6832673"/>
                <a:gd name="connsiteX9" fmla="*/ 6015842 w 6015842"/>
                <a:gd name="connsiteY9" fmla="*/ 662291 h 6832673"/>
                <a:gd name="connsiteX10" fmla="*/ 5865183 w 6015842"/>
                <a:gd name="connsiteY10" fmla="*/ 601873 h 6832673"/>
                <a:gd name="connsiteX11" fmla="*/ 5522516 w 6015842"/>
                <a:gd name="connsiteY11" fmla="*/ 496937 h 6832673"/>
                <a:gd name="connsiteX12" fmla="*/ 4809762 w 6015842"/>
                <a:gd name="connsiteY12" fmla="*/ 394287 h 6832673"/>
                <a:gd name="connsiteX13" fmla="*/ 4087181 w 6015842"/>
                <a:gd name="connsiteY13" fmla="*/ 420838 h 6832673"/>
                <a:gd name="connsiteX14" fmla="*/ 3378242 w 6015842"/>
                <a:gd name="connsiteY14" fmla="*/ 571551 h 6832673"/>
                <a:gd name="connsiteX15" fmla="*/ 1488325 w 6015842"/>
                <a:gd name="connsiteY15" fmla="*/ 1639596 h 6832673"/>
                <a:gd name="connsiteX16" fmla="*/ 993256 w 6015842"/>
                <a:gd name="connsiteY16" fmla="*/ 2176884 h 6832673"/>
                <a:gd name="connsiteX17" fmla="*/ 601602 w 6015842"/>
                <a:gd name="connsiteY17" fmla="*/ 2794422 h 6832673"/>
                <a:gd name="connsiteX18" fmla="*/ 335805 w 6015842"/>
                <a:gd name="connsiteY18" fmla="*/ 3476785 h 6832673"/>
                <a:gd name="connsiteX19" fmla="*/ 238991 w 6015842"/>
                <a:gd name="connsiteY19" fmla="*/ 4205577 h 6832673"/>
                <a:gd name="connsiteX20" fmla="*/ 279770 w 6015842"/>
                <a:gd name="connsiteY20" fmla="*/ 4561593 h 6832673"/>
                <a:gd name="connsiteX21" fmla="*/ 400346 w 6015842"/>
                <a:gd name="connsiteY21" fmla="*/ 4894912 h 6832673"/>
                <a:gd name="connsiteX22" fmla="*/ 484398 w 6015842"/>
                <a:gd name="connsiteY22" fmla="*/ 5051706 h 6832673"/>
                <a:gd name="connsiteX23" fmla="*/ 580920 w 6015842"/>
                <a:gd name="connsiteY23" fmla="*/ 5203606 h 6832673"/>
                <a:gd name="connsiteX24" fmla="*/ 803883 w 6015842"/>
                <a:gd name="connsiteY24" fmla="*/ 5497171 h 6832673"/>
                <a:gd name="connsiteX25" fmla="*/ 1045184 w 6015842"/>
                <a:gd name="connsiteY25" fmla="*/ 5792959 h 6832673"/>
                <a:gd name="connsiteX26" fmla="*/ 1165173 w 6015842"/>
                <a:gd name="connsiteY26" fmla="*/ 5947381 h 6832673"/>
                <a:gd name="connsiteX27" fmla="*/ 1222822 w 6015842"/>
                <a:gd name="connsiteY27" fmla="*/ 6023035 h 6832673"/>
                <a:gd name="connsiteX28" fmla="*/ 1279296 w 6015842"/>
                <a:gd name="connsiteY28" fmla="*/ 6095720 h 6832673"/>
                <a:gd name="connsiteX29" fmla="*/ 1764538 w 6015842"/>
                <a:gd name="connsiteY29" fmla="*/ 6631821 h 6832673"/>
                <a:gd name="connsiteX30" fmla="*/ 1979400 w 6015842"/>
                <a:gd name="connsiteY30" fmla="*/ 6832673 h 6832673"/>
                <a:gd name="connsiteX31" fmla="*/ 1213789 w 6015842"/>
                <a:gd name="connsiteY31" fmla="*/ 6832673 h 6832673"/>
                <a:gd name="connsiteX32" fmla="*/ 1117208 w 6015842"/>
                <a:gd name="connsiteY32" fmla="*/ 6706732 h 6832673"/>
                <a:gd name="connsiteX33" fmla="*/ 894535 w 6015842"/>
                <a:gd name="connsiteY33" fmla="*/ 6375343 h 6832673"/>
                <a:gd name="connsiteX34" fmla="*/ 842461 w 6015842"/>
                <a:gd name="connsiteY34" fmla="*/ 6291085 h 6832673"/>
                <a:gd name="connsiteX35" fmla="*/ 792736 w 6015842"/>
                <a:gd name="connsiteY35" fmla="*/ 6209052 h 6832673"/>
                <a:gd name="connsiteX36" fmla="*/ 694454 w 6015842"/>
                <a:gd name="connsiteY36" fmla="*/ 6050330 h 6832673"/>
                <a:gd name="connsiteX37" fmla="*/ 490706 w 6015842"/>
                <a:gd name="connsiteY37" fmla="*/ 5724130 h 6832673"/>
                <a:gd name="connsiteX38" fmla="*/ 292239 w 6015842"/>
                <a:gd name="connsiteY38" fmla="*/ 5381020 h 6832673"/>
                <a:gd name="connsiteX39" fmla="*/ 202759 w 6015842"/>
                <a:gd name="connsiteY39" fmla="*/ 5199305 h 6832673"/>
                <a:gd name="connsiteX40" fmla="*/ 126628 w 6015842"/>
                <a:gd name="connsiteY40" fmla="*/ 5010171 h 6832673"/>
                <a:gd name="connsiteX41" fmla="*/ 67953 w 6015842"/>
                <a:gd name="connsiteY41" fmla="*/ 4812881 h 6832673"/>
                <a:gd name="connsiteX42" fmla="*/ 46243 w 6015842"/>
                <a:gd name="connsiteY42" fmla="*/ 4712306 h 6832673"/>
                <a:gd name="connsiteX43" fmla="*/ 36709 w 6015842"/>
                <a:gd name="connsiteY43" fmla="*/ 4661870 h 6832673"/>
                <a:gd name="connsiteX44" fmla="*/ 28789 w 6015842"/>
                <a:gd name="connsiteY44" fmla="*/ 4611286 h 6832673"/>
                <a:gd name="connsiteX45" fmla="*/ 38 w 6015842"/>
                <a:gd name="connsiteY45" fmla="*/ 4205577 h 6832673"/>
                <a:gd name="connsiteX46" fmla="*/ 81448 w 6015842"/>
                <a:gd name="connsiteY46" fmla="*/ 3416115 h 6832673"/>
                <a:gd name="connsiteX47" fmla="*/ 326122 w 6015842"/>
                <a:gd name="connsiteY47" fmla="*/ 2659581 h 6832673"/>
                <a:gd name="connsiteX48" fmla="*/ 1243505 w 6015842"/>
                <a:gd name="connsiteY48" fmla="*/ 1374811 h 6832673"/>
                <a:gd name="connsiteX49" fmla="*/ 1851817 w 6015842"/>
                <a:gd name="connsiteY49" fmla="*/ 871494 h 6832673"/>
                <a:gd name="connsiteX50" fmla="*/ 4040976 w 6015842"/>
                <a:gd name="connsiteY50" fmla="*/ 31151 h 6832673"/>
                <a:gd name="connsiteX51" fmla="*/ 4633062 w 6015842"/>
                <a:gd name="connsiteY51" fmla="*/ 499 h 68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15842" h="6832673">
                  <a:moveTo>
                    <a:pt x="6015842" y="6607627"/>
                  </a:moveTo>
                  <a:lnTo>
                    <a:pt x="6015842" y="6832673"/>
                  </a:lnTo>
                  <a:lnTo>
                    <a:pt x="5735634" y="6832673"/>
                  </a:lnTo>
                  <a:lnTo>
                    <a:pt x="5818530" y="6767255"/>
                  </a:lnTo>
                  <a:close/>
                  <a:moveTo>
                    <a:pt x="4633062" y="499"/>
                  </a:moveTo>
                  <a:cubicBezTo>
                    <a:pt x="4698976" y="1486"/>
                    <a:pt x="4764884" y="3940"/>
                    <a:pt x="4830740" y="7861"/>
                  </a:cubicBezTo>
                  <a:cubicBezTo>
                    <a:pt x="5095128" y="23382"/>
                    <a:pt x="5357448" y="64564"/>
                    <a:pt x="5614049" y="130835"/>
                  </a:cubicBezTo>
                  <a:cubicBezTo>
                    <a:pt x="5710834" y="155913"/>
                    <a:pt x="5806471" y="185048"/>
                    <a:pt x="5900717" y="218147"/>
                  </a:cubicBezTo>
                  <a:lnTo>
                    <a:pt x="6015842" y="264101"/>
                  </a:lnTo>
                  <a:lnTo>
                    <a:pt x="6015842" y="662291"/>
                  </a:lnTo>
                  <a:lnTo>
                    <a:pt x="5865183" y="601873"/>
                  </a:lnTo>
                  <a:cubicBezTo>
                    <a:pt x="5753061" y="560521"/>
                    <a:pt x="5638663" y="525479"/>
                    <a:pt x="5522516" y="496937"/>
                  </a:cubicBezTo>
                  <a:cubicBezTo>
                    <a:pt x="5288740" y="439663"/>
                    <a:pt x="5050052" y="405286"/>
                    <a:pt x="4809762" y="394287"/>
                  </a:cubicBezTo>
                  <a:cubicBezTo>
                    <a:pt x="4568594" y="381810"/>
                    <a:pt x="4326810" y="390696"/>
                    <a:pt x="4087181" y="420838"/>
                  </a:cubicBezTo>
                  <a:cubicBezTo>
                    <a:pt x="3847216" y="451509"/>
                    <a:pt x="3610112" y="501913"/>
                    <a:pt x="3378242" y="571551"/>
                  </a:cubicBezTo>
                  <a:cubicBezTo>
                    <a:pt x="2679220" y="784970"/>
                    <a:pt x="2034383" y="1149380"/>
                    <a:pt x="1488325" y="1639596"/>
                  </a:cubicBezTo>
                  <a:cubicBezTo>
                    <a:pt x="1308517" y="1804150"/>
                    <a:pt x="1142887" y="1983894"/>
                    <a:pt x="993256" y="2176884"/>
                  </a:cubicBezTo>
                  <a:cubicBezTo>
                    <a:pt x="843445" y="2369563"/>
                    <a:pt x="712290" y="2576362"/>
                    <a:pt x="601602" y="2794422"/>
                  </a:cubicBezTo>
                  <a:cubicBezTo>
                    <a:pt x="489834" y="3011933"/>
                    <a:pt x="400757" y="3240628"/>
                    <a:pt x="335805" y="3476785"/>
                  </a:cubicBezTo>
                  <a:cubicBezTo>
                    <a:pt x="271624" y="3714276"/>
                    <a:pt x="239065" y="3959377"/>
                    <a:pt x="238991" y="4205577"/>
                  </a:cubicBezTo>
                  <a:cubicBezTo>
                    <a:pt x="239262" y="4325420"/>
                    <a:pt x="252943" y="4444849"/>
                    <a:pt x="279770" y="4561593"/>
                  </a:cubicBezTo>
                  <a:cubicBezTo>
                    <a:pt x="307988" y="4676763"/>
                    <a:pt x="348413" y="4788524"/>
                    <a:pt x="400346" y="4894912"/>
                  </a:cubicBezTo>
                  <a:cubicBezTo>
                    <a:pt x="426018" y="4948165"/>
                    <a:pt x="454327" y="5000381"/>
                    <a:pt x="484398" y="5051706"/>
                  </a:cubicBezTo>
                  <a:cubicBezTo>
                    <a:pt x="514468" y="5103033"/>
                    <a:pt x="547181" y="5153617"/>
                    <a:pt x="580920" y="5203606"/>
                  </a:cubicBezTo>
                  <a:cubicBezTo>
                    <a:pt x="649275" y="5303291"/>
                    <a:pt x="725259" y="5400008"/>
                    <a:pt x="803883" y="5497171"/>
                  </a:cubicBezTo>
                  <a:cubicBezTo>
                    <a:pt x="882508" y="5594333"/>
                    <a:pt x="965240" y="5691644"/>
                    <a:pt x="1045184" y="5792959"/>
                  </a:cubicBezTo>
                  <a:cubicBezTo>
                    <a:pt x="1085571" y="5843395"/>
                    <a:pt x="1125568" y="5894870"/>
                    <a:pt x="1165173" y="5947381"/>
                  </a:cubicBezTo>
                  <a:lnTo>
                    <a:pt x="1222822" y="6023035"/>
                  </a:lnTo>
                  <a:cubicBezTo>
                    <a:pt x="1241744" y="6047215"/>
                    <a:pt x="1259787" y="6072135"/>
                    <a:pt x="1279296" y="6095720"/>
                  </a:cubicBezTo>
                  <a:cubicBezTo>
                    <a:pt x="1430649" y="6283772"/>
                    <a:pt x="1592663" y="6462773"/>
                    <a:pt x="1764538" y="6631821"/>
                  </a:cubicBezTo>
                  <a:lnTo>
                    <a:pt x="1979400" y="6832673"/>
                  </a:lnTo>
                  <a:lnTo>
                    <a:pt x="1213789" y="6832673"/>
                  </a:lnTo>
                  <a:lnTo>
                    <a:pt x="1117208" y="6706732"/>
                  </a:lnTo>
                  <a:cubicBezTo>
                    <a:pt x="1038730" y="6598297"/>
                    <a:pt x="964066" y="6487930"/>
                    <a:pt x="894535" y="6375343"/>
                  </a:cubicBezTo>
                  <a:cubicBezTo>
                    <a:pt x="876640" y="6347454"/>
                    <a:pt x="859771" y="6319121"/>
                    <a:pt x="842461" y="6291085"/>
                  </a:cubicBezTo>
                  <a:lnTo>
                    <a:pt x="792736" y="6209052"/>
                  </a:lnTo>
                  <a:cubicBezTo>
                    <a:pt x="760903" y="6156245"/>
                    <a:pt x="727753" y="6103584"/>
                    <a:pt x="694454" y="6050330"/>
                  </a:cubicBezTo>
                  <a:lnTo>
                    <a:pt x="490706" y="5724130"/>
                  </a:lnTo>
                  <a:cubicBezTo>
                    <a:pt x="422643" y="5613617"/>
                    <a:pt x="355167" y="5499692"/>
                    <a:pt x="292239" y="5381020"/>
                  </a:cubicBezTo>
                  <a:cubicBezTo>
                    <a:pt x="260847" y="5321686"/>
                    <a:pt x="230631" y="5261310"/>
                    <a:pt x="202759" y="5199305"/>
                  </a:cubicBezTo>
                  <a:cubicBezTo>
                    <a:pt x="174889" y="5137299"/>
                    <a:pt x="149511" y="5074254"/>
                    <a:pt x="126628" y="5010171"/>
                  </a:cubicBezTo>
                  <a:cubicBezTo>
                    <a:pt x="103745" y="4946089"/>
                    <a:pt x="84529" y="4879485"/>
                    <a:pt x="67953" y="4812881"/>
                  </a:cubicBezTo>
                  <a:cubicBezTo>
                    <a:pt x="60179" y="4779355"/>
                    <a:pt x="52551" y="4745979"/>
                    <a:pt x="46243" y="4712306"/>
                  </a:cubicBezTo>
                  <a:lnTo>
                    <a:pt x="36709" y="4661870"/>
                  </a:lnTo>
                  <a:lnTo>
                    <a:pt x="28789" y="4611286"/>
                  </a:lnTo>
                  <a:cubicBezTo>
                    <a:pt x="8927" y="4476995"/>
                    <a:pt x="-684" y="4341352"/>
                    <a:pt x="38" y="4205577"/>
                  </a:cubicBezTo>
                  <a:cubicBezTo>
                    <a:pt x="735" y="3940316"/>
                    <a:pt x="28012" y="3675812"/>
                    <a:pt x="81448" y="3416115"/>
                  </a:cubicBezTo>
                  <a:cubicBezTo>
                    <a:pt x="134458" y="3155392"/>
                    <a:pt x="216542" y="2901597"/>
                    <a:pt x="326122" y="2659581"/>
                  </a:cubicBezTo>
                  <a:cubicBezTo>
                    <a:pt x="546153" y="2175993"/>
                    <a:pt x="866666" y="1743286"/>
                    <a:pt x="1243505" y="1374811"/>
                  </a:cubicBezTo>
                  <a:cubicBezTo>
                    <a:pt x="1432510" y="1190706"/>
                    <a:pt x="1635952" y="1022387"/>
                    <a:pt x="1851817" y="871494"/>
                  </a:cubicBezTo>
                  <a:cubicBezTo>
                    <a:pt x="2502124" y="413640"/>
                    <a:pt x="3254043" y="125004"/>
                    <a:pt x="4040976" y="31151"/>
                  </a:cubicBezTo>
                  <a:cubicBezTo>
                    <a:pt x="4237529" y="7767"/>
                    <a:pt x="4435320" y="-2463"/>
                    <a:pt x="4633062" y="49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92" name="Freeform: Shape 14391">
              <a:extLst>
                <a:ext uri="{FF2B5EF4-FFF2-40B4-BE49-F238E27FC236}">
                  <a16:creationId xmlns:a16="http://schemas.microsoft.com/office/drawing/2014/main" id="{14A545AB-98A3-4EA5-8D41-F52106038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97958" y="32887"/>
              <a:ext cx="5994043" cy="6812451"/>
            </a:xfrm>
            <a:custGeom>
              <a:avLst/>
              <a:gdLst>
                <a:gd name="connsiteX0" fmla="*/ 5994043 w 5994043"/>
                <a:gd name="connsiteY0" fmla="*/ 6088971 h 6812451"/>
                <a:gd name="connsiteX1" fmla="*/ 5994043 w 5994043"/>
                <a:gd name="connsiteY1" fmla="*/ 6812451 h 6812451"/>
                <a:gd name="connsiteX2" fmla="*/ 4989355 w 5994043"/>
                <a:gd name="connsiteY2" fmla="*/ 6812451 h 6812451"/>
                <a:gd name="connsiteX3" fmla="*/ 5129829 w 5994043"/>
                <a:gd name="connsiteY3" fmla="*/ 6731039 h 6812451"/>
                <a:gd name="connsiteX4" fmla="*/ 5840791 w 5994043"/>
                <a:gd name="connsiteY4" fmla="*/ 6209052 h 6812451"/>
                <a:gd name="connsiteX5" fmla="*/ 4646021 w 5994043"/>
                <a:gd name="connsiteY5" fmla="*/ 0 h 6812451"/>
                <a:gd name="connsiteX6" fmla="*/ 5834943 w 5994043"/>
                <a:gd name="connsiteY6" fmla="*/ 187955 h 6812451"/>
                <a:gd name="connsiteX7" fmla="*/ 5994043 w 5994043"/>
                <a:gd name="connsiteY7" fmla="*/ 246737 h 6812451"/>
                <a:gd name="connsiteX8" fmla="*/ 5994043 w 5994043"/>
                <a:gd name="connsiteY8" fmla="*/ 1234190 h 6812451"/>
                <a:gd name="connsiteX9" fmla="*/ 5813213 w 5994043"/>
                <a:gd name="connsiteY9" fmla="*/ 1136134 h 6812451"/>
                <a:gd name="connsiteX10" fmla="*/ 4645435 w 5994043"/>
                <a:gd name="connsiteY10" fmla="*/ 890335 h 6812451"/>
                <a:gd name="connsiteX11" fmla="*/ 3262616 w 5994043"/>
                <a:gd name="connsiteY11" fmla="*/ 1158830 h 6812451"/>
                <a:gd name="connsiteX12" fmla="*/ 2030445 w 5994043"/>
                <a:gd name="connsiteY12" fmla="*/ 1900528 h 6812451"/>
                <a:gd name="connsiteX13" fmla="*/ 1183473 w 5994043"/>
                <a:gd name="connsiteY13" fmla="*/ 2961898 h 6812451"/>
                <a:gd name="connsiteX14" fmla="*/ 880124 w 5994043"/>
                <a:gd name="connsiteY14" fmla="*/ 4180805 h 6812451"/>
                <a:gd name="connsiteX15" fmla="*/ 1381647 w 5994043"/>
                <a:gd name="connsiteY15" fmla="*/ 5288309 h 6812451"/>
                <a:gd name="connsiteX16" fmla="*/ 1651257 w 5994043"/>
                <a:gd name="connsiteY16" fmla="*/ 5671767 h 6812451"/>
                <a:gd name="connsiteX17" fmla="*/ 2679827 w 5994043"/>
                <a:gd name="connsiteY17" fmla="*/ 6733581 h 6812451"/>
                <a:gd name="connsiteX18" fmla="*/ 2818128 w 5994043"/>
                <a:gd name="connsiteY18" fmla="*/ 6812451 h 6812451"/>
                <a:gd name="connsiteX19" fmla="*/ 1420330 w 5994043"/>
                <a:gd name="connsiteY19" fmla="*/ 6812451 h 6812451"/>
                <a:gd name="connsiteX20" fmla="*/ 1286880 w 5994043"/>
                <a:gd name="connsiteY20" fmla="*/ 6661555 h 6812451"/>
                <a:gd name="connsiteX21" fmla="*/ 922515 w 5994043"/>
                <a:gd name="connsiteY21" fmla="*/ 6171671 h 6812451"/>
                <a:gd name="connsiteX22" fmla="*/ 0 w 5994043"/>
                <a:gd name="connsiteY22" fmla="*/ 4180805 h 6812451"/>
                <a:gd name="connsiteX23" fmla="*/ 4645435 w 5994043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4043" h="6812451">
                  <a:moveTo>
                    <a:pt x="5994043" y="6088971"/>
                  </a:moveTo>
                  <a:lnTo>
                    <a:pt x="5994043" y="6812451"/>
                  </a:lnTo>
                  <a:lnTo>
                    <a:pt x="4989355" y="6812451"/>
                  </a:lnTo>
                  <a:lnTo>
                    <a:pt x="5129829" y="6731039"/>
                  </a:lnTo>
                  <a:cubicBezTo>
                    <a:pt x="5358317" y="6586623"/>
                    <a:pt x="5590395" y="6406975"/>
                    <a:pt x="5840791" y="6209052"/>
                  </a:cubicBezTo>
                  <a:close/>
                  <a:moveTo>
                    <a:pt x="4646021" y="0"/>
                  </a:moveTo>
                  <a:cubicBezTo>
                    <a:pt x="5075935" y="0"/>
                    <a:pt x="5473199" y="65804"/>
                    <a:pt x="5834943" y="187955"/>
                  </a:cubicBezTo>
                  <a:lnTo>
                    <a:pt x="5994043" y="246737"/>
                  </a:lnTo>
                  <a:lnTo>
                    <a:pt x="5994043" y="1234190"/>
                  </a:lnTo>
                  <a:lnTo>
                    <a:pt x="5813213" y="1136134"/>
                  </a:lnTo>
                  <a:cubicBezTo>
                    <a:pt x="5466151" y="973109"/>
                    <a:pt x="5073323" y="890335"/>
                    <a:pt x="4645435" y="890335"/>
                  </a:cubicBezTo>
                  <a:cubicBezTo>
                    <a:pt x="4193787" y="890335"/>
                    <a:pt x="3715146" y="983493"/>
                    <a:pt x="3262616" y="1158830"/>
                  </a:cubicBezTo>
                  <a:cubicBezTo>
                    <a:pt x="2813519" y="1334122"/>
                    <a:pt x="2396942" y="1584891"/>
                    <a:pt x="2030445" y="1900528"/>
                  </a:cubicBezTo>
                  <a:cubicBezTo>
                    <a:pt x="1672528" y="2210706"/>
                    <a:pt x="1379593" y="2577698"/>
                    <a:pt x="1183473" y="2961898"/>
                  </a:cubicBezTo>
                  <a:cubicBezTo>
                    <a:pt x="982804" y="3356334"/>
                    <a:pt x="880124" y="3766345"/>
                    <a:pt x="880124" y="4180805"/>
                  </a:cubicBezTo>
                  <a:cubicBezTo>
                    <a:pt x="880124" y="4577020"/>
                    <a:pt x="1033705" y="4806798"/>
                    <a:pt x="1381647" y="5288309"/>
                  </a:cubicBezTo>
                  <a:cubicBezTo>
                    <a:pt x="1468632" y="5408909"/>
                    <a:pt x="1558551" y="5533662"/>
                    <a:pt x="1651257" y="5671767"/>
                  </a:cubicBezTo>
                  <a:cubicBezTo>
                    <a:pt x="1979104" y="6160396"/>
                    <a:pt x="2315457" y="6507809"/>
                    <a:pt x="2679827" y="6733581"/>
                  </a:cubicBezTo>
                  <a:lnTo>
                    <a:pt x="2818128" y="6812451"/>
                  </a:lnTo>
                  <a:lnTo>
                    <a:pt x="1420330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4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93" name="Freeform: Shape 14392">
              <a:extLst>
                <a:ext uri="{FF2B5EF4-FFF2-40B4-BE49-F238E27FC236}">
                  <a16:creationId xmlns:a16="http://schemas.microsoft.com/office/drawing/2014/main" id="{D85B985B-4E1C-4D7F-A82E-CE87F95E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8976" y="32887"/>
              <a:ext cx="6013025" cy="6812451"/>
            </a:xfrm>
            <a:custGeom>
              <a:avLst/>
              <a:gdLst>
                <a:gd name="connsiteX0" fmla="*/ 6013025 w 6013025"/>
                <a:gd name="connsiteY0" fmla="*/ 6261711 h 6812451"/>
                <a:gd name="connsiteX1" fmla="*/ 6013025 w 6013025"/>
                <a:gd name="connsiteY1" fmla="*/ 6812451 h 6812451"/>
                <a:gd name="connsiteX2" fmla="*/ 5273640 w 6013025"/>
                <a:gd name="connsiteY2" fmla="*/ 6812451 h 6812451"/>
                <a:gd name="connsiteX3" fmla="*/ 5321464 w 6013025"/>
                <a:gd name="connsiteY3" fmla="*/ 6781445 h 6812451"/>
                <a:gd name="connsiteX4" fmla="*/ 5931296 w 6013025"/>
                <a:gd name="connsiteY4" fmla="*/ 6325796 h 6812451"/>
                <a:gd name="connsiteX5" fmla="*/ 4646022 w 6013025"/>
                <a:gd name="connsiteY5" fmla="*/ 0 h 6812451"/>
                <a:gd name="connsiteX6" fmla="*/ 6012842 w 6013025"/>
                <a:gd name="connsiteY6" fmla="*/ 253682 h 6812451"/>
                <a:gd name="connsiteX7" fmla="*/ 6013025 w 6013025"/>
                <a:gd name="connsiteY7" fmla="*/ 253762 h 6812451"/>
                <a:gd name="connsiteX8" fmla="*/ 6013025 w 6013025"/>
                <a:gd name="connsiteY8" fmla="*/ 1076411 h 6812451"/>
                <a:gd name="connsiteX9" fmla="*/ 5874968 w 6013025"/>
                <a:gd name="connsiteY9" fmla="*/ 1001590 h 6812451"/>
                <a:gd name="connsiteX10" fmla="*/ 4645435 w 6013025"/>
                <a:gd name="connsiteY10" fmla="*/ 741995 h 6812451"/>
                <a:gd name="connsiteX11" fmla="*/ 3209956 w 6013025"/>
                <a:gd name="connsiteY11" fmla="*/ 1021170 h 6812451"/>
                <a:gd name="connsiteX12" fmla="*/ 1935097 w 6013025"/>
                <a:gd name="connsiteY12" fmla="*/ 1787938 h 6812451"/>
                <a:gd name="connsiteX13" fmla="*/ 1053214 w 6013025"/>
                <a:gd name="connsiteY13" fmla="*/ 2893811 h 6812451"/>
                <a:gd name="connsiteX14" fmla="*/ 733436 w 6013025"/>
                <a:gd name="connsiteY14" fmla="*/ 4180805 h 6812451"/>
                <a:gd name="connsiteX15" fmla="*/ 1262683 w 6013025"/>
                <a:gd name="connsiteY15" fmla="*/ 5375977 h 6812451"/>
                <a:gd name="connsiteX16" fmla="*/ 1529361 w 6013025"/>
                <a:gd name="connsiteY16" fmla="*/ 5755283 h 6812451"/>
                <a:gd name="connsiteX17" fmla="*/ 2477042 w 6013025"/>
                <a:gd name="connsiteY17" fmla="*/ 6776885 h 6812451"/>
                <a:gd name="connsiteX18" fmla="*/ 2533056 w 6013025"/>
                <a:gd name="connsiteY18" fmla="*/ 6812451 h 6812451"/>
                <a:gd name="connsiteX19" fmla="*/ 1420329 w 6013025"/>
                <a:gd name="connsiteY19" fmla="*/ 6812451 h 6812451"/>
                <a:gd name="connsiteX20" fmla="*/ 1286880 w 6013025"/>
                <a:gd name="connsiteY20" fmla="*/ 6661555 h 6812451"/>
                <a:gd name="connsiteX21" fmla="*/ 922515 w 6013025"/>
                <a:gd name="connsiteY21" fmla="*/ 6171671 h 6812451"/>
                <a:gd name="connsiteX22" fmla="*/ 0 w 6013025"/>
                <a:gd name="connsiteY22" fmla="*/ 4180805 h 6812451"/>
                <a:gd name="connsiteX23" fmla="*/ 4645435 w 6013025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13025" h="6812451">
                  <a:moveTo>
                    <a:pt x="6013025" y="6261711"/>
                  </a:moveTo>
                  <a:lnTo>
                    <a:pt x="6013025" y="6812451"/>
                  </a:lnTo>
                  <a:lnTo>
                    <a:pt x="5273640" y="6812451"/>
                  </a:lnTo>
                  <a:lnTo>
                    <a:pt x="5321464" y="6781445"/>
                  </a:lnTo>
                  <a:cubicBezTo>
                    <a:pt x="5513938" y="6651587"/>
                    <a:pt x="5713420" y="6497963"/>
                    <a:pt x="5931296" y="6325796"/>
                  </a:cubicBezTo>
                  <a:close/>
                  <a:moveTo>
                    <a:pt x="4646022" y="0"/>
                  </a:moveTo>
                  <a:cubicBezTo>
                    <a:pt x="5147587" y="0"/>
                    <a:pt x="5604713" y="89566"/>
                    <a:pt x="6012842" y="253682"/>
                  </a:cubicBezTo>
                  <a:lnTo>
                    <a:pt x="6013025" y="253762"/>
                  </a:lnTo>
                  <a:lnTo>
                    <a:pt x="6013025" y="1076411"/>
                  </a:lnTo>
                  <a:lnTo>
                    <a:pt x="5874968" y="1001590"/>
                  </a:lnTo>
                  <a:cubicBezTo>
                    <a:pt x="5508543" y="829367"/>
                    <a:pt x="5094739" y="741995"/>
                    <a:pt x="4645435" y="741995"/>
                  </a:cubicBezTo>
                  <a:cubicBezTo>
                    <a:pt x="4168703" y="741995"/>
                    <a:pt x="3685809" y="835895"/>
                    <a:pt x="3209956" y="1021170"/>
                  </a:cubicBezTo>
                  <a:cubicBezTo>
                    <a:pt x="2745309" y="1202264"/>
                    <a:pt x="2314283" y="1461517"/>
                    <a:pt x="1935097" y="1787938"/>
                  </a:cubicBezTo>
                  <a:cubicBezTo>
                    <a:pt x="1557525" y="2115028"/>
                    <a:pt x="1260777" y="2487212"/>
                    <a:pt x="1053214" y="2893811"/>
                  </a:cubicBezTo>
                  <a:cubicBezTo>
                    <a:pt x="840958" y="3309458"/>
                    <a:pt x="733436" y="3742460"/>
                    <a:pt x="733436" y="4180805"/>
                  </a:cubicBezTo>
                  <a:cubicBezTo>
                    <a:pt x="733436" y="4622561"/>
                    <a:pt x="905208" y="4880374"/>
                    <a:pt x="1262683" y="5375977"/>
                  </a:cubicBezTo>
                  <a:cubicBezTo>
                    <a:pt x="1348936" y="5495539"/>
                    <a:pt x="1438122" y="5619106"/>
                    <a:pt x="1529361" y="5755283"/>
                  </a:cubicBezTo>
                  <a:cubicBezTo>
                    <a:pt x="1828942" y="6201779"/>
                    <a:pt x="2138082" y="6538284"/>
                    <a:pt x="2477042" y="6776885"/>
                  </a:cubicBezTo>
                  <a:lnTo>
                    <a:pt x="2533056" y="6812451"/>
                  </a:lnTo>
                  <a:lnTo>
                    <a:pt x="1420329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5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394" name="Freeform: Shape 14393">
              <a:extLst>
                <a:ext uri="{FF2B5EF4-FFF2-40B4-BE49-F238E27FC236}">
                  <a16:creationId xmlns:a16="http://schemas.microsoft.com/office/drawing/2014/main" id="{A13BF9A0-E8BD-4AE9-9312-413ACFE3A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5112" y="-12663"/>
              <a:ext cx="6156889" cy="6858000"/>
            </a:xfrm>
            <a:custGeom>
              <a:avLst/>
              <a:gdLst>
                <a:gd name="connsiteX0" fmla="*/ 2697511 w 6156889"/>
                <a:gd name="connsiteY0" fmla="*/ 0 h 6858000"/>
                <a:gd name="connsiteX1" fmla="*/ 6012777 w 6156889"/>
                <a:gd name="connsiteY1" fmla="*/ 0 h 6858000"/>
                <a:gd name="connsiteX2" fmla="*/ 6130331 w 6156889"/>
                <a:gd name="connsiteY2" fmla="*/ 54136 h 6858000"/>
                <a:gd name="connsiteX3" fmla="*/ 6156889 w 6156889"/>
                <a:gd name="connsiteY3" fmla="*/ 68258 h 6858000"/>
                <a:gd name="connsiteX4" fmla="*/ 6156889 w 6156889"/>
                <a:gd name="connsiteY4" fmla="*/ 430986 h 6858000"/>
                <a:gd name="connsiteX5" fmla="*/ 5996798 w 6156889"/>
                <a:gd name="connsiteY5" fmla="*/ 361212 h 6858000"/>
                <a:gd name="connsiteX6" fmla="*/ 5637513 w 6156889"/>
                <a:gd name="connsiteY6" fmla="*/ 243549 h 6858000"/>
                <a:gd name="connsiteX7" fmla="*/ 5269544 w 6156889"/>
                <a:gd name="connsiteY7" fmla="*/ 169380 h 6858000"/>
                <a:gd name="connsiteX8" fmla="*/ 4898545 w 6156889"/>
                <a:gd name="connsiteY8" fmla="*/ 136002 h 6858000"/>
                <a:gd name="connsiteX9" fmla="*/ 4736575 w 6156889"/>
                <a:gd name="connsiteY9" fmla="*/ 132591 h 6858000"/>
                <a:gd name="connsiteX10" fmla="*/ 4152501 w 6156889"/>
                <a:gd name="connsiteY10" fmla="*/ 177093 h 6858000"/>
                <a:gd name="connsiteX11" fmla="*/ 3785688 w 6156889"/>
                <a:gd name="connsiteY11" fmla="*/ 251263 h 6858000"/>
                <a:gd name="connsiteX12" fmla="*/ 3424793 w 6156889"/>
                <a:gd name="connsiteY12" fmla="*/ 356583 h 6858000"/>
                <a:gd name="connsiteX13" fmla="*/ 3073425 w 6156889"/>
                <a:gd name="connsiteY13" fmla="*/ 490979 h 6858000"/>
                <a:gd name="connsiteX14" fmla="*/ 2732162 w 6156889"/>
                <a:gd name="connsiteY14" fmla="*/ 653411 h 6858000"/>
                <a:gd name="connsiteX15" fmla="*/ 2083562 w 6156889"/>
                <a:gd name="connsiteY15" fmla="*/ 1054373 h 6858000"/>
                <a:gd name="connsiteX16" fmla="*/ 1930543 w 6156889"/>
                <a:gd name="connsiteY16" fmla="*/ 1169336 h 6858000"/>
                <a:gd name="connsiteX17" fmla="*/ 1867890 w 6156889"/>
                <a:gd name="connsiteY17" fmla="*/ 1218733 h 6858000"/>
                <a:gd name="connsiteX18" fmla="*/ 1855187 w 6156889"/>
                <a:gd name="connsiteY18" fmla="*/ 1228968 h 6858000"/>
                <a:gd name="connsiteX19" fmla="*/ 1781565 w 6156889"/>
                <a:gd name="connsiteY19" fmla="*/ 1289343 h 6858000"/>
                <a:gd name="connsiteX20" fmla="*/ 1495015 w 6156889"/>
                <a:gd name="connsiteY20" fmla="*/ 1547751 h 6858000"/>
                <a:gd name="connsiteX21" fmla="*/ 984708 w 6156889"/>
                <a:gd name="connsiteY21" fmla="*/ 2132951 h 6858000"/>
                <a:gd name="connsiteX22" fmla="*/ 767305 w 6156889"/>
                <a:gd name="connsiteY22" fmla="*/ 2459299 h 6858000"/>
                <a:gd name="connsiteX23" fmla="*/ 582382 w 6156889"/>
                <a:gd name="connsiteY23" fmla="*/ 2806859 h 6858000"/>
                <a:gd name="connsiteX24" fmla="*/ 541818 w 6156889"/>
                <a:gd name="connsiteY24" fmla="*/ 2895863 h 6858000"/>
                <a:gd name="connsiteX25" fmla="*/ 521896 w 6156889"/>
                <a:gd name="connsiteY25" fmla="*/ 2940364 h 6858000"/>
                <a:gd name="connsiteX26" fmla="*/ 503130 w 6156889"/>
                <a:gd name="connsiteY26" fmla="*/ 2985756 h 6858000"/>
                <a:gd name="connsiteX27" fmla="*/ 500243 w 6156889"/>
                <a:gd name="connsiteY27" fmla="*/ 2992728 h 6858000"/>
                <a:gd name="connsiteX28" fmla="*/ 467329 w 6156889"/>
                <a:gd name="connsiteY28" fmla="*/ 3077133 h 6858000"/>
                <a:gd name="connsiteX29" fmla="*/ 454626 w 6156889"/>
                <a:gd name="connsiteY29" fmla="*/ 3111399 h 6858000"/>
                <a:gd name="connsiteX30" fmla="*/ 433548 w 6156889"/>
                <a:gd name="connsiteY30" fmla="*/ 3170735 h 6858000"/>
                <a:gd name="connsiteX31" fmla="*/ 433548 w 6156889"/>
                <a:gd name="connsiteY31" fmla="*/ 3171477 h 6858000"/>
                <a:gd name="connsiteX32" fmla="*/ 323692 w 6156889"/>
                <a:gd name="connsiteY32" fmla="*/ 3552414 h 6858000"/>
                <a:gd name="connsiteX33" fmla="*/ 234768 w 6156889"/>
                <a:gd name="connsiteY33" fmla="*/ 4341877 h 6858000"/>
                <a:gd name="connsiteX34" fmla="*/ 273600 w 6156889"/>
                <a:gd name="connsiteY34" fmla="*/ 4733940 h 6858000"/>
                <a:gd name="connsiteX35" fmla="*/ 386489 w 6156889"/>
                <a:gd name="connsiteY35" fmla="*/ 5105974 h 6858000"/>
                <a:gd name="connsiteX36" fmla="*/ 413628 w 6156889"/>
                <a:gd name="connsiteY36" fmla="*/ 5168870 h 6858000"/>
                <a:gd name="connsiteX37" fmla="*/ 425176 w 6156889"/>
                <a:gd name="connsiteY37" fmla="*/ 5194384 h 6858000"/>
                <a:gd name="connsiteX38" fmla="*/ 435570 w 6156889"/>
                <a:gd name="connsiteY38" fmla="*/ 5215745 h 6858000"/>
                <a:gd name="connsiteX39" fmla="*/ 468194 w 6156889"/>
                <a:gd name="connsiteY39" fmla="*/ 5280867 h 6858000"/>
                <a:gd name="connsiteX40" fmla="*/ 564915 w 6156889"/>
                <a:gd name="connsiteY40" fmla="*/ 5450715 h 6858000"/>
                <a:gd name="connsiteX41" fmla="*/ 672174 w 6156889"/>
                <a:gd name="connsiteY41" fmla="*/ 5615521 h 6858000"/>
                <a:gd name="connsiteX42" fmla="*/ 787660 w 6156889"/>
                <a:gd name="connsiteY42" fmla="*/ 5777360 h 6858000"/>
                <a:gd name="connsiteX43" fmla="*/ 933894 w 6156889"/>
                <a:gd name="connsiteY43" fmla="*/ 5971536 h 6858000"/>
                <a:gd name="connsiteX44" fmla="*/ 1030614 w 6156889"/>
                <a:gd name="connsiteY44" fmla="*/ 6098961 h 6858000"/>
                <a:gd name="connsiteX45" fmla="*/ 1152885 w 6156889"/>
                <a:gd name="connsiteY45" fmla="*/ 6263172 h 6858000"/>
                <a:gd name="connsiteX46" fmla="*/ 1215248 w 6156889"/>
                <a:gd name="connsiteY46" fmla="*/ 6350397 h 6858000"/>
                <a:gd name="connsiteX47" fmla="*/ 1271259 w 6156889"/>
                <a:gd name="connsiteY47" fmla="*/ 6428720 h 6858000"/>
                <a:gd name="connsiteX48" fmla="*/ 1369279 w 6156889"/>
                <a:gd name="connsiteY48" fmla="*/ 6561483 h 6858000"/>
                <a:gd name="connsiteX49" fmla="*/ 1388190 w 6156889"/>
                <a:gd name="connsiteY49" fmla="*/ 6586701 h 6858000"/>
                <a:gd name="connsiteX50" fmla="*/ 1397717 w 6156889"/>
                <a:gd name="connsiteY50" fmla="*/ 6598865 h 6858000"/>
                <a:gd name="connsiteX51" fmla="*/ 1510605 w 6156889"/>
                <a:gd name="connsiteY51" fmla="*/ 6739342 h 6858000"/>
                <a:gd name="connsiteX52" fmla="*/ 1613307 w 6156889"/>
                <a:gd name="connsiteY52" fmla="*/ 6858000 h 6858000"/>
                <a:gd name="connsiteX53" fmla="*/ 916995 w 6156889"/>
                <a:gd name="connsiteY53" fmla="*/ 6858000 h 6858000"/>
                <a:gd name="connsiteX54" fmla="*/ 818055 w 6156889"/>
                <a:gd name="connsiteY54" fmla="*/ 6724213 h 6858000"/>
                <a:gd name="connsiteX55" fmla="*/ 590467 w 6156889"/>
                <a:gd name="connsiteY55" fmla="*/ 6365824 h 6858000"/>
                <a:gd name="connsiteX56" fmla="*/ 1 w 6156889"/>
                <a:gd name="connsiteY56" fmla="*/ 4123180 h 6858000"/>
                <a:gd name="connsiteX57" fmla="*/ 2644788 w 6156889"/>
                <a:gd name="connsiteY57" fmla="*/ 2137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156889" h="6858000">
                  <a:moveTo>
                    <a:pt x="2697511" y="0"/>
                  </a:moveTo>
                  <a:lnTo>
                    <a:pt x="6012777" y="0"/>
                  </a:lnTo>
                  <a:lnTo>
                    <a:pt x="6130331" y="54136"/>
                  </a:lnTo>
                  <a:lnTo>
                    <a:pt x="6156889" y="68258"/>
                  </a:lnTo>
                  <a:lnTo>
                    <a:pt x="6156889" y="430986"/>
                  </a:lnTo>
                  <a:lnTo>
                    <a:pt x="5996798" y="361212"/>
                  </a:lnTo>
                  <a:cubicBezTo>
                    <a:pt x="5879619" y="314469"/>
                    <a:pt x="5759632" y="275159"/>
                    <a:pt x="5637513" y="243549"/>
                  </a:cubicBezTo>
                  <a:cubicBezTo>
                    <a:pt x="5516267" y="211953"/>
                    <a:pt x="5393420" y="187194"/>
                    <a:pt x="5269544" y="169380"/>
                  </a:cubicBezTo>
                  <a:cubicBezTo>
                    <a:pt x="5146509" y="151850"/>
                    <a:pt x="5022677" y="140710"/>
                    <a:pt x="4898545" y="136002"/>
                  </a:cubicBezTo>
                  <a:cubicBezTo>
                    <a:pt x="4844843" y="133778"/>
                    <a:pt x="4790421" y="132591"/>
                    <a:pt x="4736575" y="132591"/>
                  </a:cubicBezTo>
                  <a:cubicBezTo>
                    <a:pt x="4541085" y="132750"/>
                    <a:pt x="4345869" y="147625"/>
                    <a:pt x="4152501" y="177093"/>
                  </a:cubicBezTo>
                  <a:cubicBezTo>
                    <a:pt x="4025611" y="197711"/>
                    <a:pt x="3902184" y="222484"/>
                    <a:pt x="3785688" y="251263"/>
                  </a:cubicBezTo>
                  <a:cubicBezTo>
                    <a:pt x="3659662" y="282414"/>
                    <a:pt x="3538548" y="318163"/>
                    <a:pt x="3424793" y="356583"/>
                  </a:cubicBezTo>
                  <a:cubicBezTo>
                    <a:pt x="3306130" y="396636"/>
                    <a:pt x="3188333" y="441582"/>
                    <a:pt x="3073425" y="490979"/>
                  </a:cubicBezTo>
                  <a:cubicBezTo>
                    <a:pt x="2958516" y="540376"/>
                    <a:pt x="2843751" y="595114"/>
                    <a:pt x="2732162" y="653411"/>
                  </a:cubicBezTo>
                  <a:cubicBezTo>
                    <a:pt x="2507123" y="771357"/>
                    <a:pt x="2290398" y="905336"/>
                    <a:pt x="2083562" y="1054373"/>
                  </a:cubicBezTo>
                  <a:cubicBezTo>
                    <a:pt x="2041265" y="1085080"/>
                    <a:pt x="1985686" y="1125874"/>
                    <a:pt x="1930543" y="1169336"/>
                  </a:cubicBezTo>
                  <a:cubicBezTo>
                    <a:pt x="1909611" y="1185209"/>
                    <a:pt x="1888390" y="1202268"/>
                    <a:pt x="1867890" y="1218733"/>
                  </a:cubicBezTo>
                  <a:lnTo>
                    <a:pt x="1855187" y="1228968"/>
                  </a:lnTo>
                  <a:cubicBezTo>
                    <a:pt x="1828481" y="1249736"/>
                    <a:pt x="1803074" y="1271097"/>
                    <a:pt x="1781565" y="1289343"/>
                  </a:cubicBezTo>
                  <a:cubicBezTo>
                    <a:pt x="1674740" y="1379238"/>
                    <a:pt x="1581630" y="1463791"/>
                    <a:pt x="1495015" y="1547751"/>
                  </a:cubicBezTo>
                  <a:cubicBezTo>
                    <a:pt x="1309115" y="1727642"/>
                    <a:pt x="1138401" y="1923407"/>
                    <a:pt x="984708" y="2132951"/>
                  </a:cubicBezTo>
                  <a:cubicBezTo>
                    <a:pt x="906322" y="2240646"/>
                    <a:pt x="833132" y="2350417"/>
                    <a:pt x="767305" y="2459299"/>
                  </a:cubicBezTo>
                  <a:cubicBezTo>
                    <a:pt x="693682" y="2584350"/>
                    <a:pt x="633197" y="2697681"/>
                    <a:pt x="582382" y="2806859"/>
                  </a:cubicBezTo>
                  <a:cubicBezTo>
                    <a:pt x="567369" y="2837564"/>
                    <a:pt x="553511" y="2868864"/>
                    <a:pt x="541818" y="2895863"/>
                  </a:cubicBezTo>
                  <a:lnTo>
                    <a:pt x="521896" y="2940364"/>
                  </a:lnTo>
                  <a:lnTo>
                    <a:pt x="503130" y="2985756"/>
                  </a:lnTo>
                  <a:lnTo>
                    <a:pt x="500243" y="2992728"/>
                  </a:lnTo>
                  <a:cubicBezTo>
                    <a:pt x="488550" y="3021655"/>
                    <a:pt x="477433" y="3049097"/>
                    <a:pt x="467329" y="3077133"/>
                  </a:cubicBezTo>
                  <a:cubicBezTo>
                    <a:pt x="463143" y="3088555"/>
                    <a:pt x="458955" y="3099978"/>
                    <a:pt x="454626" y="3111399"/>
                  </a:cubicBezTo>
                  <a:cubicBezTo>
                    <a:pt x="447119" y="3132315"/>
                    <a:pt x="439900" y="3151302"/>
                    <a:pt x="433548" y="3170735"/>
                  </a:cubicBezTo>
                  <a:lnTo>
                    <a:pt x="433548" y="3171477"/>
                  </a:lnTo>
                  <a:cubicBezTo>
                    <a:pt x="389714" y="3296142"/>
                    <a:pt x="353032" y="3423342"/>
                    <a:pt x="323692" y="3552414"/>
                  </a:cubicBezTo>
                  <a:cubicBezTo>
                    <a:pt x="264660" y="3811192"/>
                    <a:pt x="234820" y="4076083"/>
                    <a:pt x="234768" y="4341877"/>
                  </a:cubicBezTo>
                  <a:cubicBezTo>
                    <a:pt x="235675" y="4473528"/>
                    <a:pt x="248676" y="4604795"/>
                    <a:pt x="273600" y="4733940"/>
                  </a:cubicBezTo>
                  <a:cubicBezTo>
                    <a:pt x="298849" y="4861570"/>
                    <a:pt x="336674" y="4986220"/>
                    <a:pt x="386489" y="5105974"/>
                  </a:cubicBezTo>
                  <a:cubicBezTo>
                    <a:pt x="394716" y="5126742"/>
                    <a:pt x="403955" y="5147213"/>
                    <a:pt x="413628" y="5168870"/>
                  </a:cubicBezTo>
                  <a:cubicBezTo>
                    <a:pt x="417526" y="5177327"/>
                    <a:pt x="421423" y="5185781"/>
                    <a:pt x="425176" y="5194384"/>
                  </a:cubicBezTo>
                  <a:lnTo>
                    <a:pt x="435570" y="5215745"/>
                  </a:lnTo>
                  <a:cubicBezTo>
                    <a:pt x="446542" y="5238442"/>
                    <a:pt x="456936" y="5259803"/>
                    <a:pt x="468194" y="5280867"/>
                  </a:cubicBezTo>
                  <a:cubicBezTo>
                    <a:pt x="494035" y="5332043"/>
                    <a:pt x="523773" y="5383816"/>
                    <a:pt x="564915" y="5450715"/>
                  </a:cubicBezTo>
                  <a:cubicBezTo>
                    <a:pt x="597108" y="5503526"/>
                    <a:pt x="631176" y="5554998"/>
                    <a:pt x="672174" y="5615521"/>
                  </a:cubicBezTo>
                  <a:cubicBezTo>
                    <a:pt x="710284" y="5671296"/>
                    <a:pt x="750127" y="5726035"/>
                    <a:pt x="787660" y="5777360"/>
                  </a:cubicBezTo>
                  <a:cubicBezTo>
                    <a:pt x="835442" y="5842333"/>
                    <a:pt x="885534" y="5908046"/>
                    <a:pt x="933894" y="5971536"/>
                  </a:cubicBezTo>
                  <a:cubicBezTo>
                    <a:pt x="965654" y="6013219"/>
                    <a:pt x="996978" y="6054311"/>
                    <a:pt x="1030614" y="6098961"/>
                  </a:cubicBezTo>
                  <a:cubicBezTo>
                    <a:pt x="1064250" y="6143611"/>
                    <a:pt x="1108567" y="6202502"/>
                    <a:pt x="1152885" y="6263172"/>
                  </a:cubicBezTo>
                  <a:cubicBezTo>
                    <a:pt x="1173816" y="6291949"/>
                    <a:pt x="1195904" y="6322954"/>
                    <a:pt x="1215248" y="6350397"/>
                  </a:cubicBezTo>
                  <a:cubicBezTo>
                    <a:pt x="1234593" y="6377839"/>
                    <a:pt x="1252925" y="6403651"/>
                    <a:pt x="1271259" y="6428720"/>
                  </a:cubicBezTo>
                  <a:cubicBezTo>
                    <a:pt x="1302873" y="6473517"/>
                    <a:pt x="1336653" y="6518317"/>
                    <a:pt x="1369279" y="6561483"/>
                  </a:cubicBezTo>
                  <a:lnTo>
                    <a:pt x="1388190" y="6586701"/>
                  </a:lnTo>
                  <a:lnTo>
                    <a:pt x="1397717" y="6598865"/>
                  </a:lnTo>
                  <a:cubicBezTo>
                    <a:pt x="1434238" y="6645443"/>
                    <a:pt x="1472061" y="6693653"/>
                    <a:pt x="1510605" y="6739342"/>
                  </a:cubicBezTo>
                  <a:lnTo>
                    <a:pt x="1613307" y="6858000"/>
                  </a:lnTo>
                  <a:lnTo>
                    <a:pt x="916995" y="6858000"/>
                  </a:lnTo>
                  <a:lnTo>
                    <a:pt x="818055" y="6724213"/>
                  </a:lnTo>
                  <a:cubicBezTo>
                    <a:pt x="736876" y="6608833"/>
                    <a:pt x="660902" y="6489255"/>
                    <a:pt x="590467" y="6365824"/>
                  </a:cubicBezTo>
                  <a:cubicBezTo>
                    <a:pt x="203909" y="5685167"/>
                    <a:pt x="149" y="4911263"/>
                    <a:pt x="1" y="4123180"/>
                  </a:cubicBezTo>
                  <a:cubicBezTo>
                    <a:pt x="-341" y="2279490"/>
                    <a:pt x="1090234" y="697390"/>
                    <a:pt x="2644788" y="2137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395" name="Freeform: Shape 14394">
              <a:extLst>
                <a:ext uri="{FF2B5EF4-FFF2-40B4-BE49-F238E27FC236}">
                  <a16:creationId xmlns:a16="http://schemas.microsoft.com/office/drawing/2014/main" id="{7E71C69F-3D46-48FF-B803-2C3641CA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0456" y="-12663"/>
              <a:ext cx="6421544" cy="6858000"/>
            </a:xfrm>
            <a:custGeom>
              <a:avLst/>
              <a:gdLst>
                <a:gd name="connsiteX0" fmla="*/ 6209767 w 6421544"/>
                <a:gd name="connsiteY0" fmla="*/ 0 h 6858000"/>
                <a:gd name="connsiteX1" fmla="*/ 6421544 w 6421544"/>
                <a:gd name="connsiteY1" fmla="*/ 0 h 6858000"/>
                <a:gd name="connsiteX2" fmla="*/ 6421544 w 6421544"/>
                <a:gd name="connsiteY2" fmla="*/ 85748 h 6858000"/>
                <a:gd name="connsiteX3" fmla="*/ 6399563 w 6421544"/>
                <a:gd name="connsiteY3" fmla="*/ 75695 h 6858000"/>
                <a:gd name="connsiteX4" fmla="*/ 0 w 6421544"/>
                <a:gd name="connsiteY4" fmla="*/ 0 h 6858000"/>
                <a:gd name="connsiteX5" fmla="*/ 3188107 w 6421544"/>
                <a:gd name="connsiteY5" fmla="*/ 0 h 6858000"/>
                <a:gd name="connsiteX6" fmla="*/ 2888485 w 6421544"/>
                <a:gd name="connsiteY6" fmla="*/ 124347 h 6858000"/>
                <a:gd name="connsiteX7" fmla="*/ 329300 w 6421544"/>
                <a:gd name="connsiteY7" fmla="*/ 4148123 h 6858000"/>
                <a:gd name="connsiteX8" fmla="*/ 1105238 w 6421544"/>
                <a:gd name="connsiteY8" fmla="*/ 6663148 h 6858000"/>
                <a:gd name="connsiteX9" fmla="*/ 1251097 w 6421544"/>
                <a:gd name="connsiteY9" fmla="*/ 6858000 h 6858000"/>
                <a:gd name="connsiteX10" fmla="*/ 0 w 6421544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21544" h="6858000">
                  <a:moveTo>
                    <a:pt x="6209767" y="0"/>
                  </a:moveTo>
                  <a:lnTo>
                    <a:pt x="6421544" y="0"/>
                  </a:lnTo>
                  <a:lnTo>
                    <a:pt x="6421544" y="85748"/>
                  </a:lnTo>
                  <a:lnTo>
                    <a:pt x="6399563" y="75695"/>
                  </a:lnTo>
                  <a:close/>
                  <a:moveTo>
                    <a:pt x="0" y="0"/>
                  </a:moveTo>
                  <a:lnTo>
                    <a:pt x="3188107" y="0"/>
                  </a:lnTo>
                  <a:lnTo>
                    <a:pt x="2888485" y="124347"/>
                  </a:lnTo>
                  <a:cubicBezTo>
                    <a:pt x="1378729" y="820423"/>
                    <a:pt x="329300" y="2360309"/>
                    <a:pt x="329300" y="4148123"/>
                  </a:cubicBezTo>
                  <a:cubicBezTo>
                    <a:pt x="329300" y="5082555"/>
                    <a:pt x="615984" y="5949257"/>
                    <a:pt x="1105238" y="6663148"/>
                  </a:cubicBezTo>
                  <a:lnTo>
                    <a:pt x="1251097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E14E7B17-3C02-AD48-AC2B-E4FBB4A1A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8674" y="-236562"/>
            <a:ext cx="4951279" cy="8255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EDA-</a:t>
            </a:r>
            <a:r>
              <a:rPr lang="zh-CN" alt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</a:t>
            </a:r>
            <a:endParaRPr lang="en-US" sz="27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6">
            <a:extLst>
              <a:ext uri="{FF2B5EF4-FFF2-40B4-BE49-F238E27FC236}">
                <a16:creationId xmlns:a16="http://schemas.microsoft.com/office/drawing/2014/main" id="{826B2E52-5BB0-6D48-BBC9-DAA6F60BD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501" y="1059582"/>
            <a:ext cx="3583449" cy="812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Delete Missing Data </a:t>
            </a:r>
          </a:p>
          <a:p>
            <a:pPr marL="914400" lvl="2" indent="0">
              <a:lnSpc>
                <a:spcPct val="90000"/>
              </a:lnSpc>
              <a:spcBef>
                <a:spcPts val="1000"/>
              </a:spcBef>
              <a:defRPr/>
            </a:pPr>
            <a:endParaRPr kumimoji="1"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文本框 6">
            <a:extLst>
              <a:ext uri="{FF2B5EF4-FFF2-40B4-BE49-F238E27FC236}">
                <a16:creationId xmlns:a16="http://schemas.microsoft.com/office/drawing/2014/main" id="{1CDB9065-2E1F-B54A-B9E0-558BC046D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623142"/>
            <a:ext cx="2520280" cy="812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914400" lvl="2" indent="0">
              <a:lnSpc>
                <a:spcPct val="90000"/>
              </a:lnSpc>
              <a:spcBef>
                <a:spcPts val="1000"/>
              </a:spcBef>
              <a:defRPr/>
            </a:pPr>
            <a:endParaRPr kumimoji="1"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Type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42B6839D-ACBB-244C-BB47-22F89EDD3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817" y="1435708"/>
            <a:ext cx="3050272" cy="2680802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75E60C-D87F-0643-8BF7-0917E0ADB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01" y="1465865"/>
            <a:ext cx="4769842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34B699-6A89-D64E-BF29-AB908D674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603" y="2438891"/>
            <a:ext cx="3026379" cy="270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89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88" name="Rectangle 1438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90" name="Group 14389">
            <a:extLst>
              <a:ext uri="{FF2B5EF4-FFF2-40B4-BE49-F238E27FC236}">
                <a16:creationId xmlns:a16="http://schemas.microsoft.com/office/drawing/2014/main" id="{3DFB5C00-6040-4666-9765-4391ECB26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27842" y="0"/>
            <a:ext cx="4816158" cy="5143500"/>
            <a:chOff x="5770456" y="-12663"/>
            <a:chExt cx="6421545" cy="6858001"/>
          </a:xfrm>
        </p:grpSpPr>
        <p:sp>
          <p:nvSpPr>
            <p:cNvPr id="14391" name="Freeform: Shape 14390">
              <a:extLst>
                <a:ext uri="{FF2B5EF4-FFF2-40B4-BE49-F238E27FC236}">
                  <a16:creationId xmlns:a16="http://schemas.microsoft.com/office/drawing/2014/main" id="{F5AF136B-F25D-4A62-92D1-409DE6B3A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6158" y="12665"/>
              <a:ext cx="6015842" cy="6832673"/>
            </a:xfrm>
            <a:custGeom>
              <a:avLst/>
              <a:gdLst>
                <a:gd name="connsiteX0" fmla="*/ 6015842 w 6015842"/>
                <a:gd name="connsiteY0" fmla="*/ 6607627 h 6832673"/>
                <a:gd name="connsiteX1" fmla="*/ 6015842 w 6015842"/>
                <a:gd name="connsiteY1" fmla="*/ 6832673 h 6832673"/>
                <a:gd name="connsiteX2" fmla="*/ 5735634 w 6015842"/>
                <a:gd name="connsiteY2" fmla="*/ 6832673 h 6832673"/>
                <a:gd name="connsiteX3" fmla="*/ 5818530 w 6015842"/>
                <a:gd name="connsiteY3" fmla="*/ 6767255 h 6832673"/>
                <a:gd name="connsiteX4" fmla="*/ 4633062 w 6015842"/>
                <a:gd name="connsiteY4" fmla="*/ 499 h 6832673"/>
                <a:gd name="connsiteX5" fmla="*/ 4830740 w 6015842"/>
                <a:gd name="connsiteY5" fmla="*/ 7861 h 6832673"/>
                <a:gd name="connsiteX6" fmla="*/ 5614049 w 6015842"/>
                <a:gd name="connsiteY6" fmla="*/ 130835 h 6832673"/>
                <a:gd name="connsiteX7" fmla="*/ 5900717 w 6015842"/>
                <a:gd name="connsiteY7" fmla="*/ 218147 h 6832673"/>
                <a:gd name="connsiteX8" fmla="*/ 6015842 w 6015842"/>
                <a:gd name="connsiteY8" fmla="*/ 264101 h 6832673"/>
                <a:gd name="connsiteX9" fmla="*/ 6015842 w 6015842"/>
                <a:gd name="connsiteY9" fmla="*/ 662291 h 6832673"/>
                <a:gd name="connsiteX10" fmla="*/ 5865183 w 6015842"/>
                <a:gd name="connsiteY10" fmla="*/ 601873 h 6832673"/>
                <a:gd name="connsiteX11" fmla="*/ 5522516 w 6015842"/>
                <a:gd name="connsiteY11" fmla="*/ 496937 h 6832673"/>
                <a:gd name="connsiteX12" fmla="*/ 4809762 w 6015842"/>
                <a:gd name="connsiteY12" fmla="*/ 394287 h 6832673"/>
                <a:gd name="connsiteX13" fmla="*/ 4087181 w 6015842"/>
                <a:gd name="connsiteY13" fmla="*/ 420838 h 6832673"/>
                <a:gd name="connsiteX14" fmla="*/ 3378242 w 6015842"/>
                <a:gd name="connsiteY14" fmla="*/ 571551 h 6832673"/>
                <a:gd name="connsiteX15" fmla="*/ 1488325 w 6015842"/>
                <a:gd name="connsiteY15" fmla="*/ 1639596 h 6832673"/>
                <a:gd name="connsiteX16" fmla="*/ 993256 w 6015842"/>
                <a:gd name="connsiteY16" fmla="*/ 2176884 h 6832673"/>
                <a:gd name="connsiteX17" fmla="*/ 601602 w 6015842"/>
                <a:gd name="connsiteY17" fmla="*/ 2794422 h 6832673"/>
                <a:gd name="connsiteX18" fmla="*/ 335805 w 6015842"/>
                <a:gd name="connsiteY18" fmla="*/ 3476785 h 6832673"/>
                <a:gd name="connsiteX19" fmla="*/ 238991 w 6015842"/>
                <a:gd name="connsiteY19" fmla="*/ 4205577 h 6832673"/>
                <a:gd name="connsiteX20" fmla="*/ 279770 w 6015842"/>
                <a:gd name="connsiteY20" fmla="*/ 4561593 h 6832673"/>
                <a:gd name="connsiteX21" fmla="*/ 400346 w 6015842"/>
                <a:gd name="connsiteY21" fmla="*/ 4894912 h 6832673"/>
                <a:gd name="connsiteX22" fmla="*/ 484398 w 6015842"/>
                <a:gd name="connsiteY22" fmla="*/ 5051706 h 6832673"/>
                <a:gd name="connsiteX23" fmla="*/ 580920 w 6015842"/>
                <a:gd name="connsiteY23" fmla="*/ 5203606 h 6832673"/>
                <a:gd name="connsiteX24" fmla="*/ 803883 w 6015842"/>
                <a:gd name="connsiteY24" fmla="*/ 5497171 h 6832673"/>
                <a:gd name="connsiteX25" fmla="*/ 1045184 w 6015842"/>
                <a:gd name="connsiteY25" fmla="*/ 5792959 h 6832673"/>
                <a:gd name="connsiteX26" fmla="*/ 1165173 w 6015842"/>
                <a:gd name="connsiteY26" fmla="*/ 5947381 h 6832673"/>
                <a:gd name="connsiteX27" fmla="*/ 1222822 w 6015842"/>
                <a:gd name="connsiteY27" fmla="*/ 6023035 h 6832673"/>
                <a:gd name="connsiteX28" fmla="*/ 1279296 w 6015842"/>
                <a:gd name="connsiteY28" fmla="*/ 6095720 h 6832673"/>
                <a:gd name="connsiteX29" fmla="*/ 1764538 w 6015842"/>
                <a:gd name="connsiteY29" fmla="*/ 6631821 h 6832673"/>
                <a:gd name="connsiteX30" fmla="*/ 1979400 w 6015842"/>
                <a:gd name="connsiteY30" fmla="*/ 6832673 h 6832673"/>
                <a:gd name="connsiteX31" fmla="*/ 1213789 w 6015842"/>
                <a:gd name="connsiteY31" fmla="*/ 6832673 h 6832673"/>
                <a:gd name="connsiteX32" fmla="*/ 1117208 w 6015842"/>
                <a:gd name="connsiteY32" fmla="*/ 6706732 h 6832673"/>
                <a:gd name="connsiteX33" fmla="*/ 894535 w 6015842"/>
                <a:gd name="connsiteY33" fmla="*/ 6375343 h 6832673"/>
                <a:gd name="connsiteX34" fmla="*/ 842461 w 6015842"/>
                <a:gd name="connsiteY34" fmla="*/ 6291085 h 6832673"/>
                <a:gd name="connsiteX35" fmla="*/ 792736 w 6015842"/>
                <a:gd name="connsiteY35" fmla="*/ 6209052 h 6832673"/>
                <a:gd name="connsiteX36" fmla="*/ 694454 w 6015842"/>
                <a:gd name="connsiteY36" fmla="*/ 6050330 h 6832673"/>
                <a:gd name="connsiteX37" fmla="*/ 490706 w 6015842"/>
                <a:gd name="connsiteY37" fmla="*/ 5724130 h 6832673"/>
                <a:gd name="connsiteX38" fmla="*/ 292239 w 6015842"/>
                <a:gd name="connsiteY38" fmla="*/ 5381020 h 6832673"/>
                <a:gd name="connsiteX39" fmla="*/ 202759 w 6015842"/>
                <a:gd name="connsiteY39" fmla="*/ 5199305 h 6832673"/>
                <a:gd name="connsiteX40" fmla="*/ 126628 w 6015842"/>
                <a:gd name="connsiteY40" fmla="*/ 5010171 h 6832673"/>
                <a:gd name="connsiteX41" fmla="*/ 67953 w 6015842"/>
                <a:gd name="connsiteY41" fmla="*/ 4812881 h 6832673"/>
                <a:gd name="connsiteX42" fmla="*/ 46243 w 6015842"/>
                <a:gd name="connsiteY42" fmla="*/ 4712306 h 6832673"/>
                <a:gd name="connsiteX43" fmla="*/ 36709 w 6015842"/>
                <a:gd name="connsiteY43" fmla="*/ 4661870 h 6832673"/>
                <a:gd name="connsiteX44" fmla="*/ 28789 w 6015842"/>
                <a:gd name="connsiteY44" fmla="*/ 4611286 h 6832673"/>
                <a:gd name="connsiteX45" fmla="*/ 38 w 6015842"/>
                <a:gd name="connsiteY45" fmla="*/ 4205577 h 6832673"/>
                <a:gd name="connsiteX46" fmla="*/ 81448 w 6015842"/>
                <a:gd name="connsiteY46" fmla="*/ 3416115 h 6832673"/>
                <a:gd name="connsiteX47" fmla="*/ 326122 w 6015842"/>
                <a:gd name="connsiteY47" fmla="*/ 2659581 h 6832673"/>
                <a:gd name="connsiteX48" fmla="*/ 1243505 w 6015842"/>
                <a:gd name="connsiteY48" fmla="*/ 1374811 h 6832673"/>
                <a:gd name="connsiteX49" fmla="*/ 1851817 w 6015842"/>
                <a:gd name="connsiteY49" fmla="*/ 871494 h 6832673"/>
                <a:gd name="connsiteX50" fmla="*/ 4040976 w 6015842"/>
                <a:gd name="connsiteY50" fmla="*/ 31151 h 6832673"/>
                <a:gd name="connsiteX51" fmla="*/ 4633062 w 6015842"/>
                <a:gd name="connsiteY51" fmla="*/ 499 h 68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15842" h="6832673">
                  <a:moveTo>
                    <a:pt x="6015842" y="6607627"/>
                  </a:moveTo>
                  <a:lnTo>
                    <a:pt x="6015842" y="6832673"/>
                  </a:lnTo>
                  <a:lnTo>
                    <a:pt x="5735634" y="6832673"/>
                  </a:lnTo>
                  <a:lnTo>
                    <a:pt x="5818530" y="6767255"/>
                  </a:lnTo>
                  <a:close/>
                  <a:moveTo>
                    <a:pt x="4633062" y="499"/>
                  </a:moveTo>
                  <a:cubicBezTo>
                    <a:pt x="4698976" y="1486"/>
                    <a:pt x="4764884" y="3940"/>
                    <a:pt x="4830740" y="7861"/>
                  </a:cubicBezTo>
                  <a:cubicBezTo>
                    <a:pt x="5095128" y="23382"/>
                    <a:pt x="5357448" y="64564"/>
                    <a:pt x="5614049" y="130835"/>
                  </a:cubicBezTo>
                  <a:cubicBezTo>
                    <a:pt x="5710834" y="155913"/>
                    <a:pt x="5806471" y="185048"/>
                    <a:pt x="5900717" y="218147"/>
                  </a:cubicBezTo>
                  <a:lnTo>
                    <a:pt x="6015842" y="264101"/>
                  </a:lnTo>
                  <a:lnTo>
                    <a:pt x="6015842" y="662291"/>
                  </a:lnTo>
                  <a:lnTo>
                    <a:pt x="5865183" y="601873"/>
                  </a:lnTo>
                  <a:cubicBezTo>
                    <a:pt x="5753061" y="560521"/>
                    <a:pt x="5638663" y="525479"/>
                    <a:pt x="5522516" y="496937"/>
                  </a:cubicBezTo>
                  <a:cubicBezTo>
                    <a:pt x="5288740" y="439663"/>
                    <a:pt x="5050052" y="405286"/>
                    <a:pt x="4809762" y="394287"/>
                  </a:cubicBezTo>
                  <a:cubicBezTo>
                    <a:pt x="4568594" y="381810"/>
                    <a:pt x="4326810" y="390696"/>
                    <a:pt x="4087181" y="420838"/>
                  </a:cubicBezTo>
                  <a:cubicBezTo>
                    <a:pt x="3847216" y="451509"/>
                    <a:pt x="3610112" y="501913"/>
                    <a:pt x="3378242" y="571551"/>
                  </a:cubicBezTo>
                  <a:cubicBezTo>
                    <a:pt x="2679220" y="784970"/>
                    <a:pt x="2034383" y="1149380"/>
                    <a:pt x="1488325" y="1639596"/>
                  </a:cubicBezTo>
                  <a:cubicBezTo>
                    <a:pt x="1308517" y="1804150"/>
                    <a:pt x="1142887" y="1983894"/>
                    <a:pt x="993256" y="2176884"/>
                  </a:cubicBezTo>
                  <a:cubicBezTo>
                    <a:pt x="843445" y="2369563"/>
                    <a:pt x="712290" y="2576362"/>
                    <a:pt x="601602" y="2794422"/>
                  </a:cubicBezTo>
                  <a:cubicBezTo>
                    <a:pt x="489834" y="3011933"/>
                    <a:pt x="400757" y="3240628"/>
                    <a:pt x="335805" y="3476785"/>
                  </a:cubicBezTo>
                  <a:cubicBezTo>
                    <a:pt x="271624" y="3714276"/>
                    <a:pt x="239065" y="3959377"/>
                    <a:pt x="238991" y="4205577"/>
                  </a:cubicBezTo>
                  <a:cubicBezTo>
                    <a:pt x="239262" y="4325420"/>
                    <a:pt x="252943" y="4444849"/>
                    <a:pt x="279770" y="4561593"/>
                  </a:cubicBezTo>
                  <a:cubicBezTo>
                    <a:pt x="307988" y="4676763"/>
                    <a:pt x="348413" y="4788524"/>
                    <a:pt x="400346" y="4894912"/>
                  </a:cubicBezTo>
                  <a:cubicBezTo>
                    <a:pt x="426018" y="4948165"/>
                    <a:pt x="454327" y="5000381"/>
                    <a:pt x="484398" y="5051706"/>
                  </a:cubicBezTo>
                  <a:cubicBezTo>
                    <a:pt x="514468" y="5103033"/>
                    <a:pt x="547181" y="5153617"/>
                    <a:pt x="580920" y="5203606"/>
                  </a:cubicBezTo>
                  <a:cubicBezTo>
                    <a:pt x="649275" y="5303291"/>
                    <a:pt x="725259" y="5400008"/>
                    <a:pt x="803883" y="5497171"/>
                  </a:cubicBezTo>
                  <a:cubicBezTo>
                    <a:pt x="882508" y="5594333"/>
                    <a:pt x="965240" y="5691644"/>
                    <a:pt x="1045184" y="5792959"/>
                  </a:cubicBezTo>
                  <a:cubicBezTo>
                    <a:pt x="1085571" y="5843395"/>
                    <a:pt x="1125568" y="5894870"/>
                    <a:pt x="1165173" y="5947381"/>
                  </a:cubicBezTo>
                  <a:lnTo>
                    <a:pt x="1222822" y="6023035"/>
                  </a:lnTo>
                  <a:cubicBezTo>
                    <a:pt x="1241744" y="6047215"/>
                    <a:pt x="1259787" y="6072135"/>
                    <a:pt x="1279296" y="6095720"/>
                  </a:cubicBezTo>
                  <a:cubicBezTo>
                    <a:pt x="1430649" y="6283772"/>
                    <a:pt x="1592663" y="6462773"/>
                    <a:pt x="1764538" y="6631821"/>
                  </a:cubicBezTo>
                  <a:lnTo>
                    <a:pt x="1979400" y="6832673"/>
                  </a:lnTo>
                  <a:lnTo>
                    <a:pt x="1213789" y="6832673"/>
                  </a:lnTo>
                  <a:lnTo>
                    <a:pt x="1117208" y="6706732"/>
                  </a:lnTo>
                  <a:cubicBezTo>
                    <a:pt x="1038730" y="6598297"/>
                    <a:pt x="964066" y="6487930"/>
                    <a:pt x="894535" y="6375343"/>
                  </a:cubicBezTo>
                  <a:cubicBezTo>
                    <a:pt x="876640" y="6347454"/>
                    <a:pt x="859771" y="6319121"/>
                    <a:pt x="842461" y="6291085"/>
                  </a:cubicBezTo>
                  <a:lnTo>
                    <a:pt x="792736" y="6209052"/>
                  </a:lnTo>
                  <a:cubicBezTo>
                    <a:pt x="760903" y="6156245"/>
                    <a:pt x="727753" y="6103584"/>
                    <a:pt x="694454" y="6050330"/>
                  </a:cubicBezTo>
                  <a:lnTo>
                    <a:pt x="490706" y="5724130"/>
                  </a:lnTo>
                  <a:cubicBezTo>
                    <a:pt x="422643" y="5613617"/>
                    <a:pt x="355167" y="5499692"/>
                    <a:pt x="292239" y="5381020"/>
                  </a:cubicBezTo>
                  <a:cubicBezTo>
                    <a:pt x="260847" y="5321686"/>
                    <a:pt x="230631" y="5261310"/>
                    <a:pt x="202759" y="5199305"/>
                  </a:cubicBezTo>
                  <a:cubicBezTo>
                    <a:pt x="174889" y="5137299"/>
                    <a:pt x="149511" y="5074254"/>
                    <a:pt x="126628" y="5010171"/>
                  </a:cubicBezTo>
                  <a:cubicBezTo>
                    <a:pt x="103745" y="4946089"/>
                    <a:pt x="84529" y="4879485"/>
                    <a:pt x="67953" y="4812881"/>
                  </a:cubicBezTo>
                  <a:cubicBezTo>
                    <a:pt x="60179" y="4779355"/>
                    <a:pt x="52551" y="4745979"/>
                    <a:pt x="46243" y="4712306"/>
                  </a:cubicBezTo>
                  <a:lnTo>
                    <a:pt x="36709" y="4661870"/>
                  </a:lnTo>
                  <a:lnTo>
                    <a:pt x="28789" y="4611286"/>
                  </a:lnTo>
                  <a:cubicBezTo>
                    <a:pt x="8927" y="4476995"/>
                    <a:pt x="-684" y="4341352"/>
                    <a:pt x="38" y="4205577"/>
                  </a:cubicBezTo>
                  <a:cubicBezTo>
                    <a:pt x="735" y="3940316"/>
                    <a:pt x="28012" y="3675812"/>
                    <a:pt x="81448" y="3416115"/>
                  </a:cubicBezTo>
                  <a:cubicBezTo>
                    <a:pt x="134458" y="3155392"/>
                    <a:pt x="216542" y="2901597"/>
                    <a:pt x="326122" y="2659581"/>
                  </a:cubicBezTo>
                  <a:cubicBezTo>
                    <a:pt x="546153" y="2175993"/>
                    <a:pt x="866666" y="1743286"/>
                    <a:pt x="1243505" y="1374811"/>
                  </a:cubicBezTo>
                  <a:cubicBezTo>
                    <a:pt x="1432510" y="1190706"/>
                    <a:pt x="1635952" y="1022387"/>
                    <a:pt x="1851817" y="871494"/>
                  </a:cubicBezTo>
                  <a:cubicBezTo>
                    <a:pt x="2502124" y="413640"/>
                    <a:pt x="3254043" y="125004"/>
                    <a:pt x="4040976" y="31151"/>
                  </a:cubicBezTo>
                  <a:cubicBezTo>
                    <a:pt x="4237529" y="7767"/>
                    <a:pt x="4435320" y="-2463"/>
                    <a:pt x="4633062" y="49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92" name="Freeform: Shape 14391">
              <a:extLst>
                <a:ext uri="{FF2B5EF4-FFF2-40B4-BE49-F238E27FC236}">
                  <a16:creationId xmlns:a16="http://schemas.microsoft.com/office/drawing/2014/main" id="{14A545AB-98A3-4EA5-8D41-F52106038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97958" y="32887"/>
              <a:ext cx="5994043" cy="6812451"/>
            </a:xfrm>
            <a:custGeom>
              <a:avLst/>
              <a:gdLst>
                <a:gd name="connsiteX0" fmla="*/ 5994043 w 5994043"/>
                <a:gd name="connsiteY0" fmla="*/ 6088971 h 6812451"/>
                <a:gd name="connsiteX1" fmla="*/ 5994043 w 5994043"/>
                <a:gd name="connsiteY1" fmla="*/ 6812451 h 6812451"/>
                <a:gd name="connsiteX2" fmla="*/ 4989355 w 5994043"/>
                <a:gd name="connsiteY2" fmla="*/ 6812451 h 6812451"/>
                <a:gd name="connsiteX3" fmla="*/ 5129829 w 5994043"/>
                <a:gd name="connsiteY3" fmla="*/ 6731039 h 6812451"/>
                <a:gd name="connsiteX4" fmla="*/ 5840791 w 5994043"/>
                <a:gd name="connsiteY4" fmla="*/ 6209052 h 6812451"/>
                <a:gd name="connsiteX5" fmla="*/ 4646021 w 5994043"/>
                <a:gd name="connsiteY5" fmla="*/ 0 h 6812451"/>
                <a:gd name="connsiteX6" fmla="*/ 5834943 w 5994043"/>
                <a:gd name="connsiteY6" fmla="*/ 187955 h 6812451"/>
                <a:gd name="connsiteX7" fmla="*/ 5994043 w 5994043"/>
                <a:gd name="connsiteY7" fmla="*/ 246737 h 6812451"/>
                <a:gd name="connsiteX8" fmla="*/ 5994043 w 5994043"/>
                <a:gd name="connsiteY8" fmla="*/ 1234190 h 6812451"/>
                <a:gd name="connsiteX9" fmla="*/ 5813213 w 5994043"/>
                <a:gd name="connsiteY9" fmla="*/ 1136134 h 6812451"/>
                <a:gd name="connsiteX10" fmla="*/ 4645435 w 5994043"/>
                <a:gd name="connsiteY10" fmla="*/ 890335 h 6812451"/>
                <a:gd name="connsiteX11" fmla="*/ 3262616 w 5994043"/>
                <a:gd name="connsiteY11" fmla="*/ 1158830 h 6812451"/>
                <a:gd name="connsiteX12" fmla="*/ 2030445 w 5994043"/>
                <a:gd name="connsiteY12" fmla="*/ 1900528 h 6812451"/>
                <a:gd name="connsiteX13" fmla="*/ 1183473 w 5994043"/>
                <a:gd name="connsiteY13" fmla="*/ 2961898 h 6812451"/>
                <a:gd name="connsiteX14" fmla="*/ 880124 w 5994043"/>
                <a:gd name="connsiteY14" fmla="*/ 4180805 h 6812451"/>
                <a:gd name="connsiteX15" fmla="*/ 1381647 w 5994043"/>
                <a:gd name="connsiteY15" fmla="*/ 5288309 h 6812451"/>
                <a:gd name="connsiteX16" fmla="*/ 1651257 w 5994043"/>
                <a:gd name="connsiteY16" fmla="*/ 5671767 h 6812451"/>
                <a:gd name="connsiteX17" fmla="*/ 2679827 w 5994043"/>
                <a:gd name="connsiteY17" fmla="*/ 6733581 h 6812451"/>
                <a:gd name="connsiteX18" fmla="*/ 2818128 w 5994043"/>
                <a:gd name="connsiteY18" fmla="*/ 6812451 h 6812451"/>
                <a:gd name="connsiteX19" fmla="*/ 1420330 w 5994043"/>
                <a:gd name="connsiteY19" fmla="*/ 6812451 h 6812451"/>
                <a:gd name="connsiteX20" fmla="*/ 1286880 w 5994043"/>
                <a:gd name="connsiteY20" fmla="*/ 6661555 h 6812451"/>
                <a:gd name="connsiteX21" fmla="*/ 922515 w 5994043"/>
                <a:gd name="connsiteY21" fmla="*/ 6171671 h 6812451"/>
                <a:gd name="connsiteX22" fmla="*/ 0 w 5994043"/>
                <a:gd name="connsiteY22" fmla="*/ 4180805 h 6812451"/>
                <a:gd name="connsiteX23" fmla="*/ 4645435 w 5994043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4043" h="6812451">
                  <a:moveTo>
                    <a:pt x="5994043" y="6088971"/>
                  </a:moveTo>
                  <a:lnTo>
                    <a:pt x="5994043" y="6812451"/>
                  </a:lnTo>
                  <a:lnTo>
                    <a:pt x="4989355" y="6812451"/>
                  </a:lnTo>
                  <a:lnTo>
                    <a:pt x="5129829" y="6731039"/>
                  </a:lnTo>
                  <a:cubicBezTo>
                    <a:pt x="5358317" y="6586623"/>
                    <a:pt x="5590395" y="6406975"/>
                    <a:pt x="5840791" y="6209052"/>
                  </a:cubicBezTo>
                  <a:close/>
                  <a:moveTo>
                    <a:pt x="4646021" y="0"/>
                  </a:moveTo>
                  <a:cubicBezTo>
                    <a:pt x="5075935" y="0"/>
                    <a:pt x="5473199" y="65804"/>
                    <a:pt x="5834943" y="187955"/>
                  </a:cubicBezTo>
                  <a:lnTo>
                    <a:pt x="5994043" y="246737"/>
                  </a:lnTo>
                  <a:lnTo>
                    <a:pt x="5994043" y="1234190"/>
                  </a:lnTo>
                  <a:lnTo>
                    <a:pt x="5813213" y="1136134"/>
                  </a:lnTo>
                  <a:cubicBezTo>
                    <a:pt x="5466151" y="973109"/>
                    <a:pt x="5073323" y="890335"/>
                    <a:pt x="4645435" y="890335"/>
                  </a:cubicBezTo>
                  <a:cubicBezTo>
                    <a:pt x="4193787" y="890335"/>
                    <a:pt x="3715146" y="983493"/>
                    <a:pt x="3262616" y="1158830"/>
                  </a:cubicBezTo>
                  <a:cubicBezTo>
                    <a:pt x="2813519" y="1334122"/>
                    <a:pt x="2396942" y="1584891"/>
                    <a:pt x="2030445" y="1900528"/>
                  </a:cubicBezTo>
                  <a:cubicBezTo>
                    <a:pt x="1672528" y="2210706"/>
                    <a:pt x="1379593" y="2577698"/>
                    <a:pt x="1183473" y="2961898"/>
                  </a:cubicBezTo>
                  <a:cubicBezTo>
                    <a:pt x="982804" y="3356334"/>
                    <a:pt x="880124" y="3766345"/>
                    <a:pt x="880124" y="4180805"/>
                  </a:cubicBezTo>
                  <a:cubicBezTo>
                    <a:pt x="880124" y="4577020"/>
                    <a:pt x="1033705" y="4806798"/>
                    <a:pt x="1381647" y="5288309"/>
                  </a:cubicBezTo>
                  <a:cubicBezTo>
                    <a:pt x="1468632" y="5408909"/>
                    <a:pt x="1558551" y="5533662"/>
                    <a:pt x="1651257" y="5671767"/>
                  </a:cubicBezTo>
                  <a:cubicBezTo>
                    <a:pt x="1979104" y="6160396"/>
                    <a:pt x="2315457" y="6507809"/>
                    <a:pt x="2679827" y="6733581"/>
                  </a:cubicBezTo>
                  <a:lnTo>
                    <a:pt x="2818128" y="6812451"/>
                  </a:lnTo>
                  <a:lnTo>
                    <a:pt x="1420330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4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93" name="Freeform: Shape 14392">
              <a:extLst>
                <a:ext uri="{FF2B5EF4-FFF2-40B4-BE49-F238E27FC236}">
                  <a16:creationId xmlns:a16="http://schemas.microsoft.com/office/drawing/2014/main" id="{D85B985B-4E1C-4D7F-A82E-CE87F95E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8976" y="32887"/>
              <a:ext cx="6013025" cy="6812451"/>
            </a:xfrm>
            <a:custGeom>
              <a:avLst/>
              <a:gdLst>
                <a:gd name="connsiteX0" fmla="*/ 6013025 w 6013025"/>
                <a:gd name="connsiteY0" fmla="*/ 6261711 h 6812451"/>
                <a:gd name="connsiteX1" fmla="*/ 6013025 w 6013025"/>
                <a:gd name="connsiteY1" fmla="*/ 6812451 h 6812451"/>
                <a:gd name="connsiteX2" fmla="*/ 5273640 w 6013025"/>
                <a:gd name="connsiteY2" fmla="*/ 6812451 h 6812451"/>
                <a:gd name="connsiteX3" fmla="*/ 5321464 w 6013025"/>
                <a:gd name="connsiteY3" fmla="*/ 6781445 h 6812451"/>
                <a:gd name="connsiteX4" fmla="*/ 5931296 w 6013025"/>
                <a:gd name="connsiteY4" fmla="*/ 6325796 h 6812451"/>
                <a:gd name="connsiteX5" fmla="*/ 4646022 w 6013025"/>
                <a:gd name="connsiteY5" fmla="*/ 0 h 6812451"/>
                <a:gd name="connsiteX6" fmla="*/ 6012842 w 6013025"/>
                <a:gd name="connsiteY6" fmla="*/ 253682 h 6812451"/>
                <a:gd name="connsiteX7" fmla="*/ 6013025 w 6013025"/>
                <a:gd name="connsiteY7" fmla="*/ 253762 h 6812451"/>
                <a:gd name="connsiteX8" fmla="*/ 6013025 w 6013025"/>
                <a:gd name="connsiteY8" fmla="*/ 1076411 h 6812451"/>
                <a:gd name="connsiteX9" fmla="*/ 5874968 w 6013025"/>
                <a:gd name="connsiteY9" fmla="*/ 1001590 h 6812451"/>
                <a:gd name="connsiteX10" fmla="*/ 4645435 w 6013025"/>
                <a:gd name="connsiteY10" fmla="*/ 741995 h 6812451"/>
                <a:gd name="connsiteX11" fmla="*/ 3209956 w 6013025"/>
                <a:gd name="connsiteY11" fmla="*/ 1021170 h 6812451"/>
                <a:gd name="connsiteX12" fmla="*/ 1935097 w 6013025"/>
                <a:gd name="connsiteY12" fmla="*/ 1787938 h 6812451"/>
                <a:gd name="connsiteX13" fmla="*/ 1053214 w 6013025"/>
                <a:gd name="connsiteY13" fmla="*/ 2893811 h 6812451"/>
                <a:gd name="connsiteX14" fmla="*/ 733436 w 6013025"/>
                <a:gd name="connsiteY14" fmla="*/ 4180805 h 6812451"/>
                <a:gd name="connsiteX15" fmla="*/ 1262683 w 6013025"/>
                <a:gd name="connsiteY15" fmla="*/ 5375977 h 6812451"/>
                <a:gd name="connsiteX16" fmla="*/ 1529361 w 6013025"/>
                <a:gd name="connsiteY16" fmla="*/ 5755283 h 6812451"/>
                <a:gd name="connsiteX17" fmla="*/ 2477042 w 6013025"/>
                <a:gd name="connsiteY17" fmla="*/ 6776885 h 6812451"/>
                <a:gd name="connsiteX18" fmla="*/ 2533056 w 6013025"/>
                <a:gd name="connsiteY18" fmla="*/ 6812451 h 6812451"/>
                <a:gd name="connsiteX19" fmla="*/ 1420329 w 6013025"/>
                <a:gd name="connsiteY19" fmla="*/ 6812451 h 6812451"/>
                <a:gd name="connsiteX20" fmla="*/ 1286880 w 6013025"/>
                <a:gd name="connsiteY20" fmla="*/ 6661555 h 6812451"/>
                <a:gd name="connsiteX21" fmla="*/ 922515 w 6013025"/>
                <a:gd name="connsiteY21" fmla="*/ 6171671 h 6812451"/>
                <a:gd name="connsiteX22" fmla="*/ 0 w 6013025"/>
                <a:gd name="connsiteY22" fmla="*/ 4180805 h 6812451"/>
                <a:gd name="connsiteX23" fmla="*/ 4645435 w 6013025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13025" h="6812451">
                  <a:moveTo>
                    <a:pt x="6013025" y="6261711"/>
                  </a:moveTo>
                  <a:lnTo>
                    <a:pt x="6013025" y="6812451"/>
                  </a:lnTo>
                  <a:lnTo>
                    <a:pt x="5273640" y="6812451"/>
                  </a:lnTo>
                  <a:lnTo>
                    <a:pt x="5321464" y="6781445"/>
                  </a:lnTo>
                  <a:cubicBezTo>
                    <a:pt x="5513938" y="6651587"/>
                    <a:pt x="5713420" y="6497963"/>
                    <a:pt x="5931296" y="6325796"/>
                  </a:cubicBezTo>
                  <a:close/>
                  <a:moveTo>
                    <a:pt x="4646022" y="0"/>
                  </a:moveTo>
                  <a:cubicBezTo>
                    <a:pt x="5147587" y="0"/>
                    <a:pt x="5604713" y="89566"/>
                    <a:pt x="6012842" y="253682"/>
                  </a:cubicBezTo>
                  <a:lnTo>
                    <a:pt x="6013025" y="253762"/>
                  </a:lnTo>
                  <a:lnTo>
                    <a:pt x="6013025" y="1076411"/>
                  </a:lnTo>
                  <a:lnTo>
                    <a:pt x="5874968" y="1001590"/>
                  </a:lnTo>
                  <a:cubicBezTo>
                    <a:pt x="5508543" y="829367"/>
                    <a:pt x="5094739" y="741995"/>
                    <a:pt x="4645435" y="741995"/>
                  </a:cubicBezTo>
                  <a:cubicBezTo>
                    <a:pt x="4168703" y="741995"/>
                    <a:pt x="3685809" y="835895"/>
                    <a:pt x="3209956" y="1021170"/>
                  </a:cubicBezTo>
                  <a:cubicBezTo>
                    <a:pt x="2745309" y="1202264"/>
                    <a:pt x="2314283" y="1461517"/>
                    <a:pt x="1935097" y="1787938"/>
                  </a:cubicBezTo>
                  <a:cubicBezTo>
                    <a:pt x="1557525" y="2115028"/>
                    <a:pt x="1260777" y="2487212"/>
                    <a:pt x="1053214" y="2893811"/>
                  </a:cubicBezTo>
                  <a:cubicBezTo>
                    <a:pt x="840958" y="3309458"/>
                    <a:pt x="733436" y="3742460"/>
                    <a:pt x="733436" y="4180805"/>
                  </a:cubicBezTo>
                  <a:cubicBezTo>
                    <a:pt x="733436" y="4622561"/>
                    <a:pt x="905208" y="4880374"/>
                    <a:pt x="1262683" y="5375977"/>
                  </a:cubicBezTo>
                  <a:cubicBezTo>
                    <a:pt x="1348936" y="5495539"/>
                    <a:pt x="1438122" y="5619106"/>
                    <a:pt x="1529361" y="5755283"/>
                  </a:cubicBezTo>
                  <a:cubicBezTo>
                    <a:pt x="1828942" y="6201779"/>
                    <a:pt x="2138082" y="6538284"/>
                    <a:pt x="2477042" y="6776885"/>
                  </a:cubicBezTo>
                  <a:lnTo>
                    <a:pt x="2533056" y="6812451"/>
                  </a:lnTo>
                  <a:lnTo>
                    <a:pt x="1420329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5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394" name="Freeform: Shape 14393">
              <a:extLst>
                <a:ext uri="{FF2B5EF4-FFF2-40B4-BE49-F238E27FC236}">
                  <a16:creationId xmlns:a16="http://schemas.microsoft.com/office/drawing/2014/main" id="{A13BF9A0-E8BD-4AE9-9312-413ACFE3A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5112" y="-12663"/>
              <a:ext cx="6156889" cy="6858000"/>
            </a:xfrm>
            <a:custGeom>
              <a:avLst/>
              <a:gdLst>
                <a:gd name="connsiteX0" fmla="*/ 2697511 w 6156889"/>
                <a:gd name="connsiteY0" fmla="*/ 0 h 6858000"/>
                <a:gd name="connsiteX1" fmla="*/ 6012777 w 6156889"/>
                <a:gd name="connsiteY1" fmla="*/ 0 h 6858000"/>
                <a:gd name="connsiteX2" fmla="*/ 6130331 w 6156889"/>
                <a:gd name="connsiteY2" fmla="*/ 54136 h 6858000"/>
                <a:gd name="connsiteX3" fmla="*/ 6156889 w 6156889"/>
                <a:gd name="connsiteY3" fmla="*/ 68258 h 6858000"/>
                <a:gd name="connsiteX4" fmla="*/ 6156889 w 6156889"/>
                <a:gd name="connsiteY4" fmla="*/ 430986 h 6858000"/>
                <a:gd name="connsiteX5" fmla="*/ 5996798 w 6156889"/>
                <a:gd name="connsiteY5" fmla="*/ 361212 h 6858000"/>
                <a:gd name="connsiteX6" fmla="*/ 5637513 w 6156889"/>
                <a:gd name="connsiteY6" fmla="*/ 243549 h 6858000"/>
                <a:gd name="connsiteX7" fmla="*/ 5269544 w 6156889"/>
                <a:gd name="connsiteY7" fmla="*/ 169380 h 6858000"/>
                <a:gd name="connsiteX8" fmla="*/ 4898545 w 6156889"/>
                <a:gd name="connsiteY8" fmla="*/ 136002 h 6858000"/>
                <a:gd name="connsiteX9" fmla="*/ 4736575 w 6156889"/>
                <a:gd name="connsiteY9" fmla="*/ 132591 h 6858000"/>
                <a:gd name="connsiteX10" fmla="*/ 4152501 w 6156889"/>
                <a:gd name="connsiteY10" fmla="*/ 177093 h 6858000"/>
                <a:gd name="connsiteX11" fmla="*/ 3785688 w 6156889"/>
                <a:gd name="connsiteY11" fmla="*/ 251263 h 6858000"/>
                <a:gd name="connsiteX12" fmla="*/ 3424793 w 6156889"/>
                <a:gd name="connsiteY12" fmla="*/ 356583 h 6858000"/>
                <a:gd name="connsiteX13" fmla="*/ 3073425 w 6156889"/>
                <a:gd name="connsiteY13" fmla="*/ 490979 h 6858000"/>
                <a:gd name="connsiteX14" fmla="*/ 2732162 w 6156889"/>
                <a:gd name="connsiteY14" fmla="*/ 653411 h 6858000"/>
                <a:gd name="connsiteX15" fmla="*/ 2083562 w 6156889"/>
                <a:gd name="connsiteY15" fmla="*/ 1054373 h 6858000"/>
                <a:gd name="connsiteX16" fmla="*/ 1930543 w 6156889"/>
                <a:gd name="connsiteY16" fmla="*/ 1169336 h 6858000"/>
                <a:gd name="connsiteX17" fmla="*/ 1867890 w 6156889"/>
                <a:gd name="connsiteY17" fmla="*/ 1218733 h 6858000"/>
                <a:gd name="connsiteX18" fmla="*/ 1855187 w 6156889"/>
                <a:gd name="connsiteY18" fmla="*/ 1228968 h 6858000"/>
                <a:gd name="connsiteX19" fmla="*/ 1781565 w 6156889"/>
                <a:gd name="connsiteY19" fmla="*/ 1289343 h 6858000"/>
                <a:gd name="connsiteX20" fmla="*/ 1495015 w 6156889"/>
                <a:gd name="connsiteY20" fmla="*/ 1547751 h 6858000"/>
                <a:gd name="connsiteX21" fmla="*/ 984708 w 6156889"/>
                <a:gd name="connsiteY21" fmla="*/ 2132951 h 6858000"/>
                <a:gd name="connsiteX22" fmla="*/ 767305 w 6156889"/>
                <a:gd name="connsiteY22" fmla="*/ 2459299 h 6858000"/>
                <a:gd name="connsiteX23" fmla="*/ 582382 w 6156889"/>
                <a:gd name="connsiteY23" fmla="*/ 2806859 h 6858000"/>
                <a:gd name="connsiteX24" fmla="*/ 541818 w 6156889"/>
                <a:gd name="connsiteY24" fmla="*/ 2895863 h 6858000"/>
                <a:gd name="connsiteX25" fmla="*/ 521896 w 6156889"/>
                <a:gd name="connsiteY25" fmla="*/ 2940364 h 6858000"/>
                <a:gd name="connsiteX26" fmla="*/ 503130 w 6156889"/>
                <a:gd name="connsiteY26" fmla="*/ 2985756 h 6858000"/>
                <a:gd name="connsiteX27" fmla="*/ 500243 w 6156889"/>
                <a:gd name="connsiteY27" fmla="*/ 2992728 h 6858000"/>
                <a:gd name="connsiteX28" fmla="*/ 467329 w 6156889"/>
                <a:gd name="connsiteY28" fmla="*/ 3077133 h 6858000"/>
                <a:gd name="connsiteX29" fmla="*/ 454626 w 6156889"/>
                <a:gd name="connsiteY29" fmla="*/ 3111399 h 6858000"/>
                <a:gd name="connsiteX30" fmla="*/ 433548 w 6156889"/>
                <a:gd name="connsiteY30" fmla="*/ 3170735 h 6858000"/>
                <a:gd name="connsiteX31" fmla="*/ 433548 w 6156889"/>
                <a:gd name="connsiteY31" fmla="*/ 3171477 h 6858000"/>
                <a:gd name="connsiteX32" fmla="*/ 323692 w 6156889"/>
                <a:gd name="connsiteY32" fmla="*/ 3552414 h 6858000"/>
                <a:gd name="connsiteX33" fmla="*/ 234768 w 6156889"/>
                <a:gd name="connsiteY33" fmla="*/ 4341877 h 6858000"/>
                <a:gd name="connsiteX34" fmla="*/ 273600 w 6156889"/>
                <a:gd name="connsiteY34" fmla="*/ 4733940 h 6858000"/>
                <a:gd name="connsiteX35" fmla="*/ 386489 w 6156889"/>
                <a:gd name="connsiteY35" fmla="*/ 5105974 h 6858000"/>
                <a:gd name="connsiteX36" fmla="*/ 413628 w 6156889"/>
                <a:gd name="connsiteY36" fmla="*/ 5168870 h 6858000"/>
                <a:gd name="connsiteX37" fmla="*/ 425176 w 6156889"/>
                <a:gd name="connsiteY37" fmla="*/ 5194384 h 6858000"/>
                <a:gd name="connsiteX38" fmla="*/ 435570 w 6156889"/>
                <a:gd name="connsiteY38" fmla="*/ 5215745 h 6858000"/>
                <a:gd name="connsiteX39" fmla="*/ 468194 w 6156889"/>
                <a:gd name="connsiteY39" fmla="*/ 5280867 h 6858000"/>
                <a:gd name="connsiteX40" fmla="*/ 564915 w 6156889"/>
                <a:gd name="connsiteY40" fmla="*/ 5450715 h 6858000"/>
                <a:gd name="connsiteX41" fmla="*/ 672174 w 6156889"/>
                <a:gd name="connsiteY41" fmla="*/ 5615521 h 6858000"/>
                <a:gd name="connsiteX42" fmla="*/ 787660 w 6156889"/>
                <a:gd name="connsiteY42" fmla="*/ 5777360 h 6858000"/>
                <a:gd name="connsiteX43" fmla="*/ 933894 w 6156889"/>
                <a:gd name="connsiteY43" fmla="*/ 5971536 h 6858000"/>
                <a:gd name="connsiteX44" fmla="*/ 1030614 w 6156889"/>
                <a:gd name="connsiteY44" fmla="*/ 6098961 h 6858000"/>
                <a:gd name="connsiteX45" fmla="*/ 1152885 w 6156889"/>
                <a:gd name="connsiteY45" fmla="*/ 6263172 h 6858000"/>
                <a:gd name="connsiteX46" fmla="*/ 1215248 w 6156889"/>
                <a:gd name="connsiteY46" fmla="*/ 6350397 h 6858000"/>
                <a:gd name="connsiteX47" fmla="*/ 1271259 w 6156889"/>
                <a:gd name="connsiteY47" fmla="*/ 6428720 h 6858000"/>
                <a:gd name="connsiteX48" fmla="*/ 1369279 w 6156889"/>
                <a:gd name="connsiteY48" fmla="*/ 6561483 h 6858000"/>
                <a:gd name="connsiteX49" fmla="*/ 1388190 w 6156889"/>
                <a:gd name="connsiteY49" fmla="*/ 6586701 h 6858000"/>
                <a:gd name="connsiteX50" fmla="*/ 1397717 w 6156889"/>
                <a:gd name="connsiteY50" fmla="*/ 6598865 h 6858000"/>
                <a:gd name="connsiteX51" fmla="*/ 1510605 w 6156889"/>
                <a:gd name="connsiteY51" fmla="*/ 6739342 h 6858000"/>
                <a:gd name="connsiteX52" fmla="*/ 1613307 w 6156889"/>
                <a:gd name="connsiteY52" fmla="*/ 6858000 h 6858000"/>
                <a:gd name="connsiteX53" fmla="*/ 916995 w 6156889"/>
                <a:gd name="connsiteY53" fmla="*/ 6858000 h 6858000"/>
                <a:gd name="connsiteX54" fmla="*/ 818055 w 6156889"/>
                <a:gd name="connsiteY54" fmla="*/ 6724213 h 6858000"/>
                <a:gd name="connsiteX55" fmla="*/ 590467 w 6156889"/>
                <a:gd name="connsiteY55" fmla="*/ 6365824 h 6858000"/>
                <a:gd name="connsiteX56" fmla="*/ 1 w 6156889"/>
                <a:gd name="connsiteY56" fmla="*/ 4123180 h 6858000"/>
                <a:gd name="connsiteX57" fmla="*/ 2644788 w 6156889"/>
                <a:gd name="connsiteY57" fmla="*/ 2137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156889" h="6858000">
                  <a:moveTo>
                    <a:pt x="2697511" y="0"/>
                  </a:moveTo>
                  <a:lnTo>
                    <a:pt x="6012777" y="0"/>
                  </a:lnTo>
                  <a:lnTo>
                    <a:pt x="6130331" y="54136"/>
                  </a:lnTo>
                  <a:lnTo>
                    <a:pt x="6156889" y="68258"/>
                  </a:lnTo>
                  <a:lnTo>
                    <a:pt x="6156889" y="430986"/>
                  </a:lnTo>
                  <a:lnTo>
                    <a:pt x="5996798" y="361212"/>
                  </a:lnTo>
                  <a:cubicBezTo>
                    <a:pt x="5879619" y="314469"/>
                    <a:pt x="5759632" y="275159"/>
                    <a:pt x="5637513" y="243549"/>
                  </a:cubicBezTo>
                  <a:cubicBezTo>
                    <a:pt x="5516267" y="211953"/>
                    <a:pt x="5393420" y="187194"/>
                    <a:pt x="5269544" y="169380"/>
                  </a:cubicBezTo>
                  <a:cubicBezTo>
                    <a:pt x="5146509" y="151850"/>
                    <a:pt x="5022677" y="140710"/>
                    <a:pt x="4898545" y="136002"/>
                  </a:cubicBezTo>
                  <a:cubicBezTo>
                    <a:pt x="4844843" y="133778"/>
                    <a:pt x="4790421" y="132591"/>
                    <a:pt x="4736575" y="132591"/>
                  </a:cubicBezTo>
                  <a:cubicBezTo>
                    <a:pt x="4541085" y="132750"/>
                    <a:pt x="4345869" y="147625"/>
                    <a:pt x="4152501" y="177093"/>
                  </a:cubicBezTo>
                  <a:cubicBezTo>
                    <a:pt x="4025611" y="197711"/>
                    <a:pt x="3902184" y="222484"/>
                    <a:pt x="3785688" y="251263"/>
                  </a:cubicBezTo>
                  <a:cubicBezTo>
                    <a:pt x="3659662" y="282414"/>
                    <a:pt x="3538548" y="318163"/>
                    <a:pt x="3424793" y="356583"/>
                  </a:cubicBezTo>
                  <a:cubicBezTo>
                    <a:pt x="3306130" y="396636"/>
                    <a:pt x="3188333" y="441582"/>
                    <a:pt x="3073425" y="490979"/>
                  </a:cubicBezTo>
                  <a:cubicBezTo>
                    <a:pt x="2958516" y="540376"/>
                    <a:pt x="2843751" y="595114"/>
                    <a:pt x="2732162" y="653411"/>
                  </a:cubicBezTo>
                  <a:cubicBezTo>
                    <a:pt x="2507123" y="771357"/>
                    <a:pt x="2290398" y="905336"/>
                    <a:pt x="2083562" y="1054373"/>
                  </a:cubicBezTo>
                  <a:cubicBezTo>
                    <a:pt x="2041265" y="1085080"/>
                    <a:pt x="1985686" y="1125874"/>
                    <a:pt x="1930543" y="1169336"/>
                  </a:cubicBezTo>
                  <a:cubicBezTo>
                    <a:pt x="1909611" y="1185209"/>
                    <a:pt x="1888390" y="1202268"/>
                    <a:pt x="1867890" y="1218733"/>
                  </a:cubicBezTo>
                  <a:lnTo>
                    <a:pt x="1855187" y="1228968"/>
                  </a:lnTo>
                  <a:cubicBezTo>
                    <a:pt x="1828481" y="1249736"/>
                    <a:pt x="1803074" y="1271097"/>
                    <a:pt x="1781565" y="1289343"/>
                  </a:cubicBezTo>
                  <a:cubicBezTo>
                    <a:pt x="1674740" y="1379238"/>
                    <a:pt x="1581630" y="1463791"/>
                    <a:pt x="1495015" y="1547751"/>
                  </a:cubicBezTo>
                  <a:cubicBezTo>
                    <a:pt x="1309115" y="1727642"/>
                    <a:pt x="1138401" y="1923407"/>
                    <a:pt x="984708" y="2132951"/>
                  </a:cubicBezTo>
                  <a:cubicBezTo>
                    <a:pt x="906322" y="2240646"/>
                    <a:pt x="833132" y="2350417"/>
                    <a:pt x="767305" y="2459299"/>
                  </a:cubicBezTo>
                  <a:cubicBezTo>
                    <a:pt x="693682" y="2584350"/>
                    <a:pt x="633197" y="2697681"/>
                    <a:pt x="582382" y="2806859"/>
                  </a:cubicBezTo>
                  <a:cubicBezTo>
                    <a:pt x="567369" y="2837564"/>
                    <a:pt x="553511" y="2868864"/>
                    <a:pt x="541818" y="2895863"/>
                  </a:cubicBezTo>
                  <a:lnTo>
                    <a:pt x="521896" y="2940364"/>
                  </a:lnTo>
                  <a:lnTo>
                    <a:pt x="503130" y="2985756"/>
                  </a:lnTo>
                  <a:lnTo>
                    <a:pt x="500243" y="2992728"/>
                  </a:lnTo>
                  <a:cubicBezTo>
                    <a:pt x="488550" y="3021655"/>
                    <a:pt x="477433" y="3049097"/>
                    <a:pt x="467329" y="3077133"/>
                  </a:cubicBezTo>
                  <a:cubicBezTo>
                    <a:pt x="463143" y="3088555"/>
                    <a:pt x="458955" y="3099978"/>
                    <a:pt x="454626" y="3111399"/>
                  </a:cubicBezTo>
                  <a:cubicBezTo>
                    <a:pt x="447119" y="3132315"/>
                    <a:pt x="439900" y="3151302"/>
                    <a:pt x="433548" y="3170735"/>
                  </a:cubicBezTo>
                  <a:lnTo>
                    <a:pt x="433548" y="3171477"/>
                  </a:lnTo>
                  <a:cubicBezTo>
                    <a:pt x="389714" y="3296142"/>
                    <a:pt x="353032" y="3423342"/>
                    <a:pt x="323692" y="3552414"/>
                  </a:cubicBezTo>
                  <a:cubicBezTo>
                    <a:pt x="264660" y="3811192"/>
                    <a:pt x="234820" y="4076083"/>
                    <a:pt x="234768" y="4341877"/>
                  </a:cubicBezTo>
                  <a:cubicBezTo>
                    <a:pt x="235675" y="4473528"/>
                    <a:pt x="248676" y="4604795"/>
                    <a:pt x="273600" y="4733940"/>
                  </a:cubicBezTo>
                  <a:cubicBezTo>
                    <a:pt x="298849" y="4861570"/>
                    <a:pt x="336674" y="4986220"/>
                    <a:pt x="386489" y="5105974"/>
                  </a:cubicBezTo>
                  <a:cubicBezTo>
                    <a:pt x="394716" y="5126742"/>
                    <a:pt x="403955" y="5147213"/>
                    <a:pt x="413628" y="5168870"/>
                  </a:cubicBezTo>
                  <a:cubicBezTo>
                    <a:pt x="417526" y="5177327"/>
                    <a:pt x="421423" y="5185781"/>
                    <a:pt x="425176" y="5194384"/>
                  </a:cubicBezTo>
                  <a:lnTo>
                    <a:pt x="435570" y="5215745"/>
                  </a:lnTo>
                  <a:cubicBezTo>
                    <a:pt x="446542" y="5238442"/>
                    <a:pt x="456936" y="5259803"/>
                    <a:pt x="468194" y="5280867"/>
                  </a:cubicBezTo>
                  <a:cubicBezTo>
                    <a:pt x="494035" y="5332043"/>
                    <a:pt x="523773" y="5383816"/>
                    <a:pt x="564915" y="5450715"/>
                  </a:cubicBezTo>
                  <a:cubicBezTo>
                    <a:pt x="597108" y="5503526"/>
                    <a:pt x="631176" y="5554998"/>
                    <a:pt x="672174" y="5615521"/>
                  </a:cubicBezTo>
                  <a:cubicBezTo>
                    <a:pt x="710284" y="5671296"/>
                    <a:pt x="750127" y="5726035"/>
                    <a:pt x="787660" y="5777360"/>
                  </a:cubicBezTo>
                  <a:cubicBezTo>
                    <a:pt x="835442" y="5842333"/>
                    <a:pt x="885534" y="5908046"/>
                    <a:pt x="933894" y="5971536"/>
                  </a:cubicBezTo>
                  <a:cubicBezTo>
                    <a:pt x="965654" y="6013219"/>
                    <a:pt x="996978" y="6054311"/>
                    <a:pt x="1030614" y="6098961"/>
                  </a:cubicBezTo>
                  <a:cubicBezTo>
                    <a:pt x="1064250" y="6143611"/>
                    <a:pt x="1108567" y="6202502"/>
                    <a:pt x="1152885" y="6263172"/>
                  </a:cubicBezTo>
                  <a:cubicBezTo>
                    <a:pt x="1173816" y="6291949"/>
                    <a:pt x="1195904" y="6322954"/>
                    <a:pt x="1215248" y="6350397"/>
                  </a:cubicBezTo>
                  <a:cubicBezTo>
                    <a:pt x="1234593" y="6377839"/>
                    <a:pt x="1252925" y="6403651"/>
                    <a:pt x="1271259" y="6428720"/>
                  </a:cubicBezTo>
                  <a:cubicBezTo>
                    <a:pt x="1302873" y="6473517"/>
                    <a:pt x="1336653" y="6518317"/>
                    <a:pt x="1369279" y="6561483"/>
                  </a:cubicBezTo>
                  <a:lnTo>
                    <a:pt x="1388190" y="6586701"/>
                  </a:lnTo>
                  <a:lnTo>
                    <a:pt x="1397717" y="6598865"/>
                  </a:lnTo>
                  <a:cubicBezTo>
                    <a:pt x="1434238" y="6645443"/>
                    <a:pt x="1472061" y="6693653"/>
                    <a:pt x="1510605" y="6739342"/>
                  </a:cubicBezTo>
                  <a:lnTo>
                    <a:pt x="1613307" y="6858000"/>
                  </a:lnTo>
                  <a:lnTo>
                    <a:pt x="916995" y="6858000"/>
                  </a:lnTo>
                  <a:lnTo>
                    <a:pt x="818055" y="6724213"/>
                  </a:lnTo>
                  <a:cubicBezTo>
                    <a:pt x="736876" y="6608833"/>
                    <a:pt x="660902" y="6489255"/>
                    <a:pt x="590467" y="6365824"/>
                  </a:cubicBezTo>
                  <a:cubicBezTo>
                    <a:pt x="203909" y="5685167"/>
                    <a:pt x="149" y="4911263"/>
                    <a:pt x="1" y="4123180"/>
                  </a:cubicBezTo>
                  <a:cubicBezTo>
                    <a:pt x="-341" y="2279490"/>
                    <a:pt x="1090234" y="697390"/>
                    <a:pt x="2644788" y="2137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395" name="Freeform: Shape 14394">
              <a:extLst>
                <a:ext uri="{FF2B5EF4-FFF2-40B4-BE49-F238E27FC236}">
                  <a16:creationId xmlns:a16="http://schemas.microsoft.com/office/drawing/2014/main" id="{7E71C69F-3D46-48FF-B803-2C3641CA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0456" y="-12663"/>
              <a:ext cx="6421544" cy="6858000"/>
            </a:xfrm>
            <a:custGeom>
              <a:avLst/>
              <a:gdLst>
                <a:gd name="connsiteX0" fmla="*/ 6209767 w 6421544"/>
                <a:gd name="connsiteY0" fmla="*/ 0 h 6858000"/>
                <a:gd name="connsiteX1" fmla="*/ 6421544 w 6421544"/>
                <a:gd name="connsiteY1" fmla="*/ 0 h 6858000"/>
                <a:gd name="connsiteX2" fmla="*/ 6421544 w 6421544"/>
                <a:gd name="connsiteY2" fmla="*/ 85748 h 6858000"/>
                <a:gd name="connsiteX3" fmla="*/ 6399563 w 6421544"/>
                <a:gd name="connsiteY3" fmla="*/ 75695 h 6858000"/>
                <a:gd name="connsiteX4" fmla="*/ 0 w 6421544"/>
                <a:gd name="connsiteY4" fmla="*/ 0 h 6858000"/>
                <a:gd name="connsiteX5" fmla="*/ 3188107 w 6421544"/>
                <a:gd name="connsiteY5" fmla="*/ 0 h 6858000"/>
                <a:gd name="connsiteX6" fmla="*/ 2888485 w 6421544"/>
                <a:gd name="connsiteY6" fmla="*/ 124347 h 6858000"/>
                <a:gd name="connsiteX7" fmla="*/ 329300 w 6421544"/>
                <a:gd name="connsiteY7" fmla="*/ 4148123 h 6858000"/>
                <a:gd name="connsiteX8" fmla="*/ 1105238 w 6421544"/>
                <a:gd name="connsiteY8" fmla="*/ 6663148 h 6858000"/>
                <a:gd name="connsiteX9" fmla="*/ 1251097 w 6421544"/>
                <a:gd name="connsiteY9" fmla="*/ 6858000 h 6858000"/>
                <a:gd name="connsiteX10" fmla="*/ 0 w 6421544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21544" h="6858000">
                  <a:moveTo>
                    <a:pt x="6209767" y="0"/>
                  </a:moveTo>
                  <a:lnTo>
                    <a:pt x="6421544" y="0"/>
                  </a:lnTo>
                  <a:lnTo>
                    <a:pt x="6421544" y="85748"/>
                  </a:lnTo>
                  <a:lnTo>
                    <a:pt x="6399563" y="75695"/>
                  </a:lnTo>
                  <a:close/>
                  <a:moveTo>
                    <a:pt x="0" y="0"/>
                  </a:moveTo>
                  <a:lnTo>
                    <a:pt x="3188107" y="0"/>
                  </a:lnTo>
                  <a:lnTo>
                    <a:pt x="2888485" y="124347"/>
                  </a:lnTo>
                  <a:cubicBezTo>
                    <a:pt x="1378729" y="820423"/>
                    <a:pt x="329300" y="2360309"/>
                    <a:pt x="329300" y="4148123"/>
                  </a:cubicBezTo>
                  <a:cubicBezTo>
                    <a:pt x="329300" y="5082555"/>
                    <a:pt x="615984" y="5949257"/>
                    <a:pt x="1105238" y="6663148"/>
                  </a:cubicBezTo>
                  <a:lnTo>
                    <a:pt x="1251097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E14E7B17-3C02-AD48-AC2B-E4FBB4A1A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8674" y="-236562"/>
            <a:ext cx="4951279" cy="8255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EDA-</a:t>
            </a:r>
            <a:r>
              <a:rPr lang="zh-CN" alt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Glossary View</a:t>
            </a:r>
            <a:endParaRPr lang="en-US" sz="27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6">
            <a:extLst>
              <a:ext uri="{FF2B5EF4-FFF2-40B4-BE49-F238E27FC236}">
                <a16:creationId xmlns:a16="http://schemas.microsoft.com/office/drawing/2014/main" id="{826B2E52-5BB0-6D48-BBC9-DAA6F60BD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95947" y="872113"/>
            <a:ext cx="3583449" cy="812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Describe</a:t>
            </a:r>
          </a:p>
          <a:p>
            <a:pPr marL="914400" lvl="2" indent="0">
              <a:lnSpc>
                <a:spcPct val="90000"/>
              </a:lnSpc>
              <a:spcBef>
                <a:spcPts val="1000"/>
              </a:spcBef>
              <a:defRPr/>
            </a:pPr>
            <a:endParaRPr kumimoji="1"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1CE4229-5CE4-934F-8794-9A575734E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56" y="1333720"/>
            <a:ext cx="8018074" cy="306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9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88" name="Rectangle 1438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90" name="Group 14389">
            <a:extLst>
              <a:ext uri="{FF2B5EF4-FFF2-40B4-BE49-F238E27FC236}">
                <a16:creationId xmlns:a16="http://schemas.microsoft.com/office/drawing/2014/main" id="{3DFB5C00-6040-4666-9765-4391ECB26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27842" y="0"/>
            <a:ext cx="4816158" cy="5143500"/>
            <a:chOff x="5770456" y="-12663"/>
            <a:chExt cx="6421545" cy="6858001"/>
          </a:xfrm>
        </p:grpSpPr>
        <p:sp>
          <p:nvSpPr>
            <p:cNvPr id="14391" name="Freeform: Shape 14390">
              <a:extLst>
                <a:ext uri="{FF2B5EF4-FFF2-40B4-BE49-F238E27FC236}">
                  <a16:creationId xmlns:a16="http://schemas.microsoft.com/office/drawing/2014/main" id="{F5AF136B-F25D-4A62-92D1-409DE6B3A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6158" y="12665"/>
              <a:ext cx="6015842" cy="6832673"/>
            </a:xfrm>
            <a:custGeom>
              <a:avLst/>
              <a:gdLst>
                <a:gd name="connsiteX0" fmla="*/ 6015842 w 6015842"/>
                <a:gd name="connsiteY0" fmla="*/ 6607627 h 6832673"/>
                <a:gd name="connsiteX1" fmla="*/ 6015842 w 6015842"/>
                <a:gd name="connsiteY1" fmla="*/ 6832673 h 6832673"/>
                <a:gd name="connsiteX2" fmla="*/ 5735634 w 6015842"/>
                <a:gd name="connsiteY2" fmla="*/ 6832673 h 6832673"/>
                <a:gd name="connsiteX3" fmla="*/ 5818530 w 6015842"/>
                <a:gd name="connsiteY3" fmla="*/ 6767255 h 6832673"/>
                <a:gd name="connsiteX4" fmla="*/ 4633062 w 6015842"/>
                <a:gd name="connsiteY4" fmla="*/ 499 h 6832673"/>
                <a:gd name="connsiteX5" fmla="*/ 4830740 w 6015842"/>
                <a:gd name="connsiteY5" fmla="*/ 7861 h 6832673"/>
                <a:gd name="connsiteX6" fmla="*/ 5614049 w 6015842"/>
                <a:gd name="connsiteY6" fmla="*/ 130835 h 6832673"/>
                <a:gd name="connsiteX7" fmla="*/ 5900717 w 6015842"/>
                <a:gd name="connsiteY7" fmla="*/ 218147 h 6832673"/>
                <a:gd name="connsiteX8" fmla="*/ 6015842 w 6015842"/>
                <a:gd name="connsiteY8" fmla="*/ 264101 h 6832673"/>
                <a:gd name="connsiteX9" fmla="*/ 6015842 w 6015842"/>
                <a:gd name="connsiteY9" fmla="*/ 662291 h 6832673"/>
                <a:gd name="connsiteX10" fmla="*/ 5865183 w 6015842"/>
                <a:gd name="connsiteY10" fmla="*/ 601873 h 6832673"/>
                <a:gd name="connsiteX11" fmla="*/ 5522516 w 6015842"/>
                <a:gd name="connsiteY11" fmla="*/ 496937 h 6832673"/>
                <a:gd name="connsiteX12" fmla="*/ 4809762 w 6015842"/>
                <a:gd name="connsiteY12" fmla="*/ 394287 h 6832673"/>
                <a:gd name="connsiteX13" fmla="*/ 4087181 w 6015842"/>
                <a:gd name="connsiteY13" fmla="*/ 420838 h 6832673"/>
                <a:gd name="connsiteX14" fmla="*/ 3378242 w 6015842"/>
                <a:gd name="connsiteY14" fmla="*/ 571551 h 6832673"/>
                <a:gd name="connsiteX15" fmla="*/ 1488325 w 6015842"/>
                <a:gd name="connsiteY15" fmla="*/ 1639596 h 6832673"/>
                <a:gd name="connsiteX16" fmla="*/ 993256 w 6015842"/>
                <a:gd name="connsiteY16" fmla="*/ 2176884 h 6832673"/>
                <a:gd name="connsiteX17" fmla="*/ 601602 w 6015842"/>
                <a:gd name="connsiteY17" fmla="*/ 2794422 h 6832673"/>
                <a:gd name="connsiteX18" fmla="*/ 335805 w 6015842"/>
                <a:gd name="connsiteY18" fmla="*/ 3476785 h 6832673"/>
                <a:gd name="connsiteX19" fmla="*/ 238991 w 6015842"/>
                <a:gd name="connsiteY19" fmla="*/ 4205577 h 6832673"/>
                <a:gd name="connsiteX20" fmla="*/ 279770 w 6015842"/>
                <a:gd name="connsiteY20" fmla="*/ 4561593 h 6832673"/>
                <a:gd name="connsiteX21" fmla="*/ 400346 w 6015842"/>
                <a:gd name="connsiteY21" fmla="*/ 4894912 h 6832673"/>
                <a:gd name="connsiteX22" fmla="*/ 484398 w 6015842"/>
                <a:gd name="connsiteY22" fmla="*/ 5051706 h 6832673"/>
                <a:gd name="connsiteX23" fmla="*/ 580920 w 6015842"/>
                <a:gd name="connsiteY23" fmla="*/ 5203606 h 6832673"/>
                <a:gd name="connsiteX24" fmla="*/ 803883 w 6015842"/>
                <a:gd name="connsiteY24" fmla="*/ 5497171 h 6832673"/>
                <a:gd name="connsiteX25" fmla="*/ 1045184 w 6015842"/>
                <a:gd name="connsiteY25" fmla="*/ 5792959 h 6832673"/>
                <a:gd name="connsiteX26" fmla="*/ 1165173 w 6015842"/>
                <a:gd name="connsiteY26" fmla="*/ 5947381 h 6832673"/>
                <a:gd name="connsiteX27" fmla="*/ 1222822 w 6015842"/>
                <a:gd name="connsiteY27" fmla="*/ 6023035 h 6832673"/>
                <a:gd name="connsiteX28" fmla="*/ 1279296 w 6015842"/>
                <a:gd name="connsiteY28" fmla="*/ 6095720 h 6832673"/>
                <a:gd name="connsiteX29" fmla="*/ 1764538 w 6015842"/>
                <a:gd name="connsiteY29" fmla="*/ 6631821 h 6832673"/>
                <a:gd name="connsiteX30" fmla="*/ 1979400 w 6015842"/>
                <a:gd name="connsiteY30" fmla="*/ 6832673 h 6832673"/>
                <a:gd name="connsiteX31" fmla="*/ 1213789 w 6015842"/>
                <a:gd name="connsiteY31" fmla="*/ 6832673 h 6832673"/>
                <a:gd name="connsiteX32" fmla="*/ 1117208 w 6015842"/>
                <a:gd name="connsiteY32" fmla="*/ 6706732 h 6832673"/>
                <a:gd name="connsiteX33" fmla="*/ 894535 w 6015842"/>
                <a:gd name="connsiteY33" fmla="*/ 6375343 h 6832673"/>
                <a:gd name="connsiteX34" fmla="*/ 842461 w 6015842"/>
                <a:gd name="connsiteY34" fmla="*/ 6291085 h 6832673"/>
                <a:gd name="connsiteX35" fmla="*/ 792736 w 6015842"/>
                <a:gd name="connsiteY35" fmla="*/ 6209052 h 6832673"/>
                <a:gd name="connsiteX36" fmla="*/ 694454 w 6015842"/>
                <a:gd name="connsiteY36" fmla="*/ 6050330 h 6832673"/>
                <a:gd name="connsiteX37" fmla="*/ 490706 w 6015842"/>
                <a:gd name="connsiteY37" fmla="*/ 5724130 h 6832673"/>
                <a:gd name="connsiteX38" fmla="*/ 292239 w 6015842"/>
                <a:gd name="connsiteY38" fmla="*/ 5381020 h 6832673"/>
                <a:gd name="connsiteX39" fmla="*/ 202759 w 6015842"/>
                <a:gd name="connsiteY39" fmla="*/ 5199305 h 6832673"/>
                <a:gd name="connsiteX40" fmla="*/ 126628 w 6015842"/>
                <a:gd name="connsiteY40" fmla="*/ 5010171 h 6832673"/>
                <a:gd name="connsiteX41" fmla="*/ 67953 w 6015842"/>
                <a:gd name="connsiteY41" fmla="*/ 4812881 h 6832673"/>
                <a:gd name="connsiteX42" fmla="*/ 46243 w 6015842"/>
                <a:gd name="connsiteY42" fmla="*/ 4712306 h 6832673"/>
                <a:gd name="connsiteX43" fmla="*/ 36709 w 6015842"/>
                <a:gd name="connsiteY43" fmla="*/ 4661870 h 6832673"/>
                <a:gd name="connsiteX44" fmla="*/ 28789 w 6015842"/>
                <a:gd name="connsiteY44" fmla="*/ 4611286 h 6832673"/>
                <a:gd name="connsiteX45" fmla="*/ 38 w 6015842"/>
                <a:gd name="connsiteY45" fmla="*/ 4205577 h 6832673"/>
                <a:gd name="connsiteX46" fmla="*/ 81448 w 6015842"/>
                <a:gd name="connsiteY46" fmla="*/ 3416115 h 6832673"/>
                <a:gd name="connsiteX47" fmla="*/ 326122 w 6015842"/>
                <a:gd name="connsiteY47" fmla="*/ 2659581 h 6832673"/>
                <a:gd name="connsiteX48" fmla="*/ 1243505 w 6015842"/>
                <a:gd name="connsiteY48" fmla="*/ 1374811 h 6832673"/>
                <a:gd name="connsiteX49" fmla="*/ 1851817 w 6015842"/>
                <a:gd name="connsiteY49" fmla="*/ 871494 h 6832673"/>
                <a:gd name="connsiteX50" fmla="*/ 4040976 w 6015842"/>
                <a:gd name="connsiteY50" fmla="*/ 31151 h 6832673"/>
                <a:gd name="connsiteX51" fmla="*/ 4633062 w 6015842"/>
                <a:gd name="connsiteY51" fmla="*/ 499 h 68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15842" h="6832673">
                  <a:moveTo>
                    <a:pt x="6015842" y="6607627"/>
                  </a:moveTo>
                  <a:lnTo>
                    <a:pt x="6015842" y="6832673"/>
                  </a:lnTo>
                  <a:lnTo>
                    <a:pt x="5735634" y="6832673"/>
                  </a:lnTo>
                  <a:lnTo>
                    <a:pt x="5818530" y="6767255"/>
                  </a:lnTo>
                  <a:close/>
                  <a:moveTo>
                    <a:pt x="4633062" y="499"/>
                  </a:moveTo>
                  <a:cubicBezTo>
                    <a:pt x="4698976" y="1486"/>
                    <a:pt x="4764884" y="3940"/>
                    <a:pt x="4830740" y="7861"/>
                  </a:cubicBezTo>
                  <a:cubicBezTo>
                    <a:pt x="5095128" y="23382"/>
                    <a:pt x="5357448" y="64564"/>
                    <a:pt x="5614049" y="130835"/>
                  </a:cubicBezTo>
                  <a:cubicBezTo>
                    <a:pt x="5710834" y="155913"/>
                    <a:pt x="5806471" y="185048"/>
                    <a:pt x="5900717" y="218147"/>
                  </a:cubicBezTo>
                  <a:lnTo>
                    <a:pt x="6015842" y="264101"/>
                  </a:lnTo>
                  <a:lnTo>
                    <a:pt x="6015842" y="662291"/>
                  </a:lnTo>
                  <a:lnTo>
                    <a:pt x="5865183" y="601873"/>
                  </a:lnTo>
                  <a:cubicBezTo>
                    <a:pt x="5753061" y="560521"/>
                    <a:pt x="5638663" y="525479"/>
                    <a:pt x="5522516" y="496937"/>
                  </a:cubicBezTo>
                  <a:cubicBezTo>
                    <a:pt x="5288740" y="439663"/>
                    <a:pt x="5050052" y="405286"/>
                    <a:pt x="4809762" y="394287"/>
                  </a:cubicBezTo>
                  <a:cubicBezTo>
                    <a:pt x="4568594" y="381810"/>
                    <a:pt x="4326810" y="390696"/>
                    <a:pt x="4087181" y="420838"/>
                  </a:cubicBezTo>
                  <a:cubicBezTo>
                    <a:pt x="3847216" y="451509"/>
                    <a:pt x="3610112" y="501913"/>
                    <a:pt x="3378242" y="571551"/>
                  </a:cubicBezTo>
                  <a:cubicBezTo>
                    <a:pt x="2679220" y="784970"/>
                    <a:pt x="2034383" y="1149380"/>
                    <a:pt x="1488325" y="1639596"/>
                  </a:cubicBezTo>
                  <a:cubicBezTo>
                    <a:pt x="1308517" y="1804150"/>
                    <a:pt x="1142887" y="1983894"/>
                    <a:pt x="993256" y="2176884"/>
                  </a:cubicBezTo>
                  <a:cubicBezTo>
                    <a:pt x="843445" y="2369563"/>
                    <a:pt x="712290" y="2576362"/>
                    <a:pt x="601602" y="2794422"/>
                  </a:cubicBezTo>
                  <a:cubicBezTo>
                    <a:pt x="489834" y="3011933"/>
                    <a:pt x="400757" y="3240628"/>
                    <a:pt x="335805" y="3476785"/>
                  </a:cubicBezTo>
                  <a:cubicBezTo>
                    <a:pt x="271624" y="3714276"/>
                    <a:pt x="239065" y="3959377"/>
                    <a:pt x="238991" y="4205577"/>
                  </a:cubicBezTo>
                  <a:cubicBezTo>
                    <a:pt x="239262" y="4325420"/>
                    <a:pt x="252943" y="4444849"/>
                    <a:pt x="279770" y="4561593"/>
                  </a:cubicBezTo>
                  <a:cubicBezTo>
                    <a:pt x="307988" y="4676763"/>
                    <a:pt x="348413" y="4788524"/>
                    <a:pt x="400346" y="4894912"/>
                  </a:cubicBezTo>
                  <a:cubicBezTo>
                    <a:pt x="426018" y="4948165"/>
                    <a:pt x="454327" y="5000381"/>
                    <a:pt x="484398" y="5051706"/>
                  </a:cubicBezTo>
                  <a:cubicBezTo>
                    <a:pt x="514468" y="5103033"/>
                    <a:pt x="547181" y="5153617"/>
                    <a:pt x="580920" y="5203606"/>
                  </a:cubicBezTo>
                  <a:cubicBezTo>
                    <a:pt x="649275" y="5303291"/>
                    <a:pt x="725259" y="5400008"/>
                    <a:pt x="803883" y="5497171"/>
                  </a:cubicBezTo>
                  <a:cubicBezTo>
                    <a:pt x="882508" y="5594333"/>
                    <a:pt x="965240" y="5691644"/>
                    <a:pt x="1045184" y="5792959"/>
                  </a:cubicBezTo>
                  <a:cubicBezTo>
                    <a:pt x="1085571" y="5843395"/>
                    <a:pt x="1125568" y="5894870"/>
                    <a:pt x="1165173" y="5947381"/>
                  </a:cubicBezTo>
                  <a:lnTo>
                    <a:pt x="1222822" y="6023035"/>
                  </a:lnTo>
                  <a:cubicBezTo>
                    <a:pt x="1241744" y="6047215"/>
                    <a:pt x="1259787" y="6072135"/>
                    <a:pt x="1279296" y="6095720"/>
                  </a:cubicBezTo>
                  <a:cubicBezTo>
                    <a:pt x="1430649" y="6283772"/>
                    <a:pt x="1592663" y="6462773"/>
                    <a:pt x="1764538" y="6631821"/>
                  </a:cubicBezTo>
                  <a:lnTo>
                    <a:pt x="1979400" y="6832673"/>
                  </a:lnTo>
                  <a:lnTo>
                    <a:pt x="1213789" y="6832673"/>
                  </a:lnTo>
                  <a:lnTo>
                    <a:pt x="1117208" y="6706732"/>
                  </a:lnTo>
                  <a:cubicBezTo>
                    <a:pt x="1038730" y="6598297"/>
                    <a:pt x="964066" y="6487930"/>
                    <a:pt x="894535" y="6375343"/>
                  </a:cubicBezTo>
                  <a:cubicBezTo>
                    <a:pt x="876640" y="6347454"/>
                    <a:pt x="859771" y="6319121"/>
                    <a:pt x="842461" y="6291085"/>
                  </a:cubicBezTo>
                  <a:lnTo>
                    <a:pt x="792736" y="6209052"/>
                  </a:lnTo>
                  <a:cubicBezTo>
                    <a:pt x="760903" y="6156245"/>
                    <a:pt x="727753" y="6103584"/>
                    <a:pt x="694454" y="6050330"/>
                  </a:cubicBezTo>
                  <a:lnTo>
                    <a:pt x="490706" y="5724130"/>
                  </a:lnTo>
                  <a:cubicBezTo>
                    <a:pt x="422643" y="5613617"/>
                    <a:pt x="355167" y="5499692"/>
                    <a:pt x="292239" y="5381020"/>
                  </a:cubicBezTo>
                  <a:cubicBezTo>
                    <a:pt x="260847" y="5321686"/>
                    <a:pt x="230631" y="5261310"/>
                    <a:pt x="202759" y="5199305"/>
                  </a:cubicBezTo>
                  <a:cubicBezTo>
                    <a:pt x="174889" y="5137299"/>
                    <a:pt x="149511" y="5074254"/>
                    <a:pt x="126628" y="5010171"/>
                  </a:cubicBezTo>
                  <a:cubicBezTo>
                    <a:pt x="103745" y="4946089"/>
                    <a:pt x="84529" y="4879485"/>
                    <a:pt x="67953" y="4812881"/>
                  </a:cubicBezTo>
                  <a:cubicBezTo>
                    <a:pt x="60179" y="4779355"/>
                    <a:pt x="52551" y="4745979"/>
                    <a:pt x="46243" y="4712306"/>
                  </a:cubicBezTo>
                  <a:lnTo>
                    <a:pt x="36709" y="4661870"/>
                  </a:lnTo>
                  <a:lnTo>
                    <a:pt x="28789" y="4611286"/>
                  </a:lnTo>
                  <a:cubicBezTo>
                    <a:pt x="8927" y="4476995"/>
                    <a:pt x="-684" y="4341352"/>
                    <a:pt x="38" y="4205577"/>
                  </a:cubicBezTo>
                  <a:cubicBezTo>
                    <a:pt x="735" y="3940316"/>
                    <a:pt x="28012" y="3675812"/>
                    <a:pt x="81448" y="3416115"/>
                  </a:cubicBezTo>
                  <a:cubicBezTo>
                    <a:pt x="134458" y="3155392"/>
                    <a:pt x="216542" y="2901597"/>
                    <a:pt x="326122" y="2659581"/>
                  </a:cubicBezTo>
                  <a:cubicBezTo>
                    <a:pt x="546153" y="2175993"/>
                    <a:pt x="866666" y="1743286"/>
                    <a:pt x="1243505" y="1374811"/>
                  </a:cubicBezTo>
                  <a:cubicBezTo>
                    <a:pt x="1432510" y="1190706"/>
                    <a:pt x="1635952" y="1022387"/>
                    <a:pt x="1851817" y="871494"/>
                  </a:cubicBezTo>
                  <a:cubicBezTo>
                    <a:pt x="2502124" y="413640"/>
                    <a:pt x="3254043" y="125004"/>
                    <a:pt x="4040976" y="31151"/>
                  </a:cubicBezTo>
                  <a:cubicBezTo>
                    <a:pt x="4237529" y="7767"/>
                    <a:pt x="4435320" y="-2463"/>
                    <a:pt x="4633062" y="49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92" name="Freeform: Shape 14391">
              <a:extLst>
                <a:ext uri="{FF2B5EF4-FFF2-40B4-BE49-F238E27FC236}">
                  <a16:creationId xmlns:a16="http://schemas.microsoft.com/office/drawing/2014/main" id="{14A545AB-98A3-4EA5-8D41-F52106038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97958" y="32887"/>
              <a:ext cx="5994043" cy="6812451"/>
            </a:xfrm>
            <a:custGeom>
              <a:avLst/>
              <a:gdLst>
                <a:gd name="connsiteX0" fmla="*/ 5994043 w 5994043"/>
                <a:gd name="connsiteY0" fmla="*/ 6088971 h 6812451"/>
                <a:gd name="connsiteX1" fmla="*/ 5994043 w 5994043"/>
                <a:gd name="connsiteY1" fmla="*/ 6812451 h 6812451"/>
                <a:gd name="connsiteX2" fmla="*/ 4989355 w 5994043"/>
                <a:gd name="connsiteY2" fmla="*/ 6812451 h 6812451"/>
                <a:gd name="connsiteX3" fmla="*/ 5129829 w 5994043"/>
                <a:gd name="connsiteY3" fmla="*/ 6731039 h 6812451"/>
                <a:gd name="connsiteX4" fmla="*/ 5840791 w 5994043"/>
                <a:gd name="connsiteY4" fmla="*/ 6209052 h 6812451"/>
                <a:gd name="connsiteX5" fmla="*/ 4646021 w 5994043"/>
                <a:gd name="connsiteY5" fmla="*/ 0 h 6812451"/>
                <a:gd name="connsiteX6" fmla="*/ 5834943 w 5994043"/>
                <a:gd name="connsiteY6" fmla="*/ 187955 h 6812451"/>
                <a:gd name="connsiteX7" fmla="*/ 5994043 w 5994043"/>
                <a:gd name="connsiteY7" fmla="*/ 246737 h 6812451"/>
                <a:gd name="connsiteX8" fmla="*/ 5994043 w 5994043"/>
                <a:gd name="connsiteY8" fmla="*/ 1234190 h 6812451"/>
                <a:gd name="connsiteX9" fmla="*/ 5813213 w 5994043"/>
                <a:gd name="connsiteY9" fmla="*/ 1136134 h 6812451"/>
                <a:gd name="connsiteX10" fmla="*/ 4645435 w 5994043"/>
                <a:gd name="connsiteY10" fmla="*/ 890335 h 6812451"/>
                <a:gd name="connsiteX11" fmla="*/ 3262616 w 5994043"/>
                <a:gd name="connsiteY11" fmla="*/ 1158830 h 6812451"/>
                <a:gd name="connsiteX12" fmla="*/ 2030445 w 5994043"/>
                <a:gd name="connsiteY12" fmla="*/ 1900528 h 6812451"/>
                <a:gd name="connsiteX13" fmla="*/ 1183473 w 5994043"/>
                <a:gd name="connsiteY13" fmla="*/ 2961898 h 6812451"/>
                <a:gd name="connsiteX14" fmla="*/ 880124 w 5994043"/>
                <a:gd name="connsiteY14" fmla="*/ 4180805 h 6812451"/>
                <a:gd name="connsiteX15" fmla="*/ 1381647 w 5994043"/>
                <a:gd name="connsiteY15" fmla="*/ 5288309 h 6812451"/>
                <a:gd name="connsiteX16" fmla="*/ 1651257 w 5994043"/>
                <a:gd name="connsiteY16" fmla="*/ 5671767 h 6812451"/>
                <a:gd name="connsiteX17" fmla="*/ 2679827 w 5994043"/>
                <a:gd name="connsiteY17" fmla="*/ 6733581 h 6812451"/>
                <a:gd name="connsiteX18" fmla="*/ 2818128 w 5994043"/>
                <a:gd name="connsiteY18" fmla="*/ 6812451 h 6812451"/>
                <a:gd name="connsiteX19" fmla="*/ 1420330 w 5994043"/>
                <a:gd name="connsiteY19" fmla="*/ 6812451 h 6812451"/>
                <a:gd name="connsiteX20" fmla="*/ 1286880 w 5994043"/>
                <a:gd name="connsiteY20" fmla="*/ 6661555 h 6812451"/>
                <a:gd name="connsiteX21" fmla="*/ 922515 w 5994043"/>
                <a:gd name="connsiteY21" fmla="*/ 6171671 h 6812451"/>
                <a:gd name="connsiteX22" fmla="*/ 0 w 5994043"/>
                <a:gd name="connsiteY22" fmla="*/ 4180805 h 6812451"/>
                <a:gd name="connsiteX23" fmla="*/ 4645435 w 5994043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4043" h="6812451">
                  <a:moveTo>
                    <a:pt x="5994043" y="6088971"/>
                  </a:moveTo>
                  <a:lnTo>
                    <a:pt x="5994043" y="6812451"/>
                  </a:lnTo>
                  <a:lnTo>
                    <a:pt x="4989355" y="6812451"/>
                  </a:lnTo>
                  <a:lnTo>
                    <a:pt x="5129829" y="6731039"/>
                  </a:lnTo>
                  <a:cubicBezTo>
                    <a:pt x="5358317" y="6586623"/>
                    <a:pt x="5590395" y="6406975"/>
                    <a:pt x="5840791" y="6209052"/>
                  </a:cubicBezTo>
                  <a:close/>
                  <a:moveTo>
                    <a:pt x="4646021" y="0"/>
                  </a:moveTo>
                  <a:cubicBezTo>
                    <a:pt x="5075935" y="0"/>
                    <a:pt x="5473199" y="65804"/>
                    <a:pt x="5834943" y="187955"/>
                  </a:cubicBezTo>
                  <a:lnTo>
                    <a:pt x="5994043" y="246737"/>
                  </a:lnTo>
                  <a:lnTo>
                    <a:pt x="5994043" y="1234190"/>
                  </a:lnTo>
                  <a:lnTo>
                    <a:pt x="5813213" y="1136134"/>
                  </a:lnTo>
                  <a:cubicBezTo>
                    <a:pt x="5466151" y="973109"/>
                    <a:pt x="5073323" y="890335"/>
                    <a:pt x="4645435" y="890335"/>
                  </a:cubicBezTo>
                  <a:cubicBezTo>
                    <a:pt x="4193787" y="890335"/>
                    <a:pt x="3715146" y="983493"/>
                    <a:pt x="3262616" y="1158830"/>
                  </a:cubicBezTo>
                  <a:cubicBezTo>
                    <a:pt x="2813519" y="1334122"/>
                    <a:pt x="2396942" y="1584891"/>
                    <a:pt x="2030445" y="1900528"/>
                  </a:cubicBezTo>
                  <a:cubicBezTo>
                    <a:pt x="1672528" y="2210706"/>
                    <a:pt x="1379593" y="2577698"/>
                    <a:pt x="1183473" y="2961898"/>
                  </a:cubicBezTo>
                  <a:cubicBezTo>
                    <a:pt x="982804" y="3356334"/>
                    <a:pt x="880124" y="3766345"/>
                    <a:pt x="880124" y="4180805"/>
                  </a:cubicBezTo>
                  <a:cubicBezTo>
                    <a:pt x="880124" y="4577020"/>
                    <a:pt x="1033705" y="4806798"/>
                    <a:pt x="1381647" y="5288309"/>
                  </a:cubicBezTo>
                  <a:cubicBezTo>
                    <a:pt x="1468632" y="5408909"/>
                    <a:pt x="1558551" y="5533662"/>
                    <a:pt x="1651257" y="5671767"/>
                  </a:cubicBezTo>
                  <a:cubicBezTo>
                    <a:pt x="1979104" y="6160396"/>
                    <a:pt x="2315457" y="6507809"/>
                    <a:pt x="2679827" y="6733581"/>
                  </a:cubicBezTo>
                  <a:lnTo>
                    <a:pt x="2818128" y="6812451"/>
                  </a:lnTo>
                  <a:lnTo>
                    <a:pt x="1420330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4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93" name="Freeform: Shape 14392">
              <a:extLst>
                <a:ext uri="{FF2B5EF4-FFF2-40B4-BE49-F238E27FC236}">
                  <a16:creationId xmlns:a16="http://schemas.microsoft.com/office/drawing/2014/main" id="{D85B985B-4E1C-4D7F-A82E-CE87F95E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8976" y="32887"/>
              <a:ext cx="6013025" cy="6812451"/>
            </a:xfrm>
            <a:custGeom>
              <a:avLst/>
              <a:gdLst>
                <a:gd name="connsiteX0" fmla="*/ 6013025 w 6013025"/>
                <a:gd name="connsiteY0" fmla="*/ 6261711 h 6812451"/>
                <a:gd name="connsiteX1" fmla="*/ 6013025 w 6013025"/>
                <a:gd name="connsiteY1" fmla="*/ 6812451 h 6812451"/>
                <a:gd name="connsiteX2" fmla="*/ 5273640 w 6013025"/>
                <a:gd name="connsiteY2" fmla="*/ 6812451 h 6812451"/>
                <a:gd name="connsiteX3" fmla="*/ 5321464 w 6013025"/>
                <a:gd name="connsiteY3" fmla="*/ 6781445 h 6812451"/>
                <a:gd name="connsiteX4" fmla="*/ 5931296 w 6013025"/>
                <a:gd name="connsiteY4" fmla="*/ 6325796 h 6812451"/>
                <a:gd name="connsiteX5" fmla="*/ 4646022 w 6013025"/>
                <a:gd name="connsiteY5" fmla="*/ 0 h 6812451"/>
                <a:gd name="connsiteX6" fmla="*/ 6012842 w 6013025"/>
                <a:gd name="connsiteY6" fmla="*/ 253682 h 6812451"/>
                <a:gd name="connsiteX7" fmla="*/ 6013025 w 6013025"/>
                <a:gd name="connsiteY7" fmla="*/ 253762 h 6812451"/>
                <a:gd name="connsiteX8" fmla="*/ 6013025 w 6013025"/>
                <a:gd name="connsiteY8" fmla="*/ 1076411 h 6812451"/>
                <a:gd name="connsiteX9" fmla="*/ 5874968 w 6013025"/>
                <a:gd name="connsiteY9" fmla="*/ 1001590 h 6812451"/>
                <a:gd name="connsiteX10" fmla="*/ 4645435 w 6013025"/>
                <a:gd name="connsiteY10" fmla="*/ 741995 h 6812451"/>
                <a:gd name="connsiteX11" fmla="*/ 3209956 w 6013025"/>
                <a:gd name="connsiteY11" fmla="*/ 1021170 h 6812451"/>
                <a:gd name="connsiteX12" fmla="*/ 1935097 w 6013025"/>
                <a:gd name="connsiteY12" fmla="*/ 1787938 h 6812451"/>
                <a:gd name="connsiteX13" fmla="*/ 1053214 w 6013025"/>
                <a:gd name="connsiteY13" fmla="*/ 2893811 h 6812451"/>
                <a:gd name="connsiteX14" fmla="*/ 733436 w 6013025"/>
                <a:gd name="connsiteY14" fmla="*/ 4180805 h 6812451"/>
                <a:gd name="connsiteX15" fmla="*/ 1262683 w 6013025"/>
                <a:gd name="connsiteY15" fmla="*/ 5375977 h 6812451"/>
                <a:gd name="connsiteX16" fmla="*/ 1529361 w 6013025"/>
                <a:gd name="connsiteY16" fmla="*/ 5755283 h 6812451"/>
                <a:gd name="connsiteX17" fmla="*/ 2477042 w 6013025"/>
                <a:gd name="connsiteY17" fmla="*/ 6776885 h 6812451"/>
                <a:gd name="connsiteX18" fmla="*/ 2533056 w 6013025"/>
                <a:gd name="connsiteY18" fmla="*/ 6812451 h 6812451"/>
                <a:gd name="connsiteX19" fmla="*/ 1420329 w 6013025"/>
                <a:gd name="connsiteY19" fmla="*/ 6812451 h 6812451"/>
                <a:gd name="connsiteX20" fmla="*/ 1286880 w 6013025"/>
                <a:gd name="connsiteY20" fmla="*/ 6661555 h 6812451"/>
                <a:gd name="connsiteX21" fmla="*/ 922515 w 6013025"/>
                <a:gd name="connsiteY21" fmla="*/ 6171671 h 6812451"/>
                <a:gd name="connsiteX22" fmla="*/ 0 w 6013025"/>
                <a:gd name="connsiteY22" fmla="*/ 4180805 h 6812451"/>
                <a:gd name="connsiteX23" fmla="*/ 4645435 w 6013025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13025" h="6812451">
                  <a:moveTo>
                    <a:pt x="6013025" y="6261711"/>
                  </a:moveTo>
                  <a:lnTo>
                    <a:pt x="6013025" y="6812451"/>
                  </a:lnTo>
                  <a:lnTo>
                    <a:pt x="5273640" y="6812451"/>
                  </a:lnTo>
                  <a:lnTo>
                    <a:pt x="5321464" y="6781445"/>
                  </a:lnTo>
                  <a:cubicBezTo>
                    <a:pt x="5513938" y="6651587"/>
                    <a:pt x="5713420" y="6497963"/>
                    <a:pt x="5931296" y="6325796"/>
                  </a:cubicBezTo>
                  <a:close/>
                  <a:moveTo>
                    <a:pt x="4646022" y="0"/>
                  </a:moveTo>
                  <a:cubicBezTo>
                    <a:pt x="5147587" y="0"/>
                    <a:pt x="5604713" y="89566"/>
                    <a:pt x="6012842" y="253682"/>
                  </a:cubicBezTo>
                  <a:lnTo>
                    <a:pt x="6013025" y="253762"/>
                  </a:lnTo>
                  <a:lnTo>
                    <a:pt x="6013025" y="1076411"/>
                  </a:lnTo>
                  <a:lnTo>
                    <a:pt x="5874968" y="1001590"/>
                  </a:lnTo>
                  <a:cubicBezTo>
                    <a:pt x="5508543" y="829367"/>
                    <a:pt x="5094739" y="741995"/>
                    <a:pt x="4645435" y="741995"/>
                  </a:cubicBezTo>
                  <a:cubicBezTo>
                    <a:pt x="4168703" y="741995"/>
                    <a:pt x="3685809" y="835895"/>
                    <a:pt x="3209956" y="1021170"/>
                  </a:cubicBezTo>
                  <a:cubicBezTo>
                    <a:pt x="2745309" y="1202264"/>
                    <a:pt x="2314283" y="1461517"/>
                    <a:pt x="1935097" y="1787938"/>
                  </a:cubicBezTo>
                  <a:cubicBezTo>
                    <a:pt x="1557525" y="2115028"/>
                    <a:pt x="1260777" y="2487212"/>
                    <a:pt x="1053214" y="2893811"/>
                  </a:cubicBezTo>
                  <a:cubicBezTo>
                    <a:pt x="840958" y="3309458"/>
                    <a:pt x="733436" y="3742460"/>
                    <a:pt x="733436" y="4180805"/>
                  </a:cubicBezTo>
                  <a:cubicBezTo>
                    <a:pt x="733436" y="4622561"/>
                    <a:pt x="905208" y="4880374"/>
                    <a:pt x="1262683" y="5375977"/>
                  </a:cubicBezTo>
                  <a:cubicBezTo>
                    <a:pt x="1348936" y="5495539"/>
                    <a:pt x="1438122" y="5619106"/>
                    <a:pt x="1529361" y="5755283"/>
                  </a:cubicBezTo>
                  <a:cubicBezTo>
                    <a:pt x="1828942" y="6201779"/>
                    <a:pt x="2138082" y="6538284"/>
                    <a:pt x="2477042" y="6776885"/>
                  </a:cubicBezTo>
                  <a:lnTo>
                    <a:pt x="2533056" y="6812451"/>
                  </a:lnTo>
                  <a:lnTo>
                    <a:pt x="1420329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5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394" name="Freeform: Shape 14393">
              <a:extLst>
                <a:ext uri="{FF2B5EF4-FFF2-40B4-BE49-F238E27FC236}">
                  <a16:creationId xmlns:a16="http://schemas.microsoft.com/office/drawing/2014/main" id="{A13BF9A0-E8BD-4AE9-9312-413ACFE3A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5112" y="-12663"/>
              <a:ext cx="6156889" cy="6858000"/>
            </a:xfrm>
            <a:custGeom>
              <a:avLst/>
              <a:gdLst>
                <a:gd name="connsiteX0" fmla="*/ 2697511 w 6156889"/>
                <a:gd name="connsiteY0" fmla="*/ 0 h 6858000"/>
                <a:gd name="connsiteX1" fmla="*/ 6012777 w 6156889"/>
                <a:gd name="connsiteY1" fmla="*/ 0 h 6858000"/>
                <a:gd name="connsiteX2" fmla="*/ 6130331 w 6156889"/>
                <a:gd name="connsiteY2" fmla="*/ 54136 h 6858000"/>
                <a:gd name="connsiteX3" fmla="*/ 6156889 w 6156889"/>
                <a:gd name="connsiteY3" fmla="*/ 68258 h 6858000"/>
                <a:gd name="connsiteX4" fmla="*/ 6156889 w 6156889"/>
                <a:gd name="connsiteY4" fmla="*/ 430986 h 6858000"/>
                <a:gd name="connsiteX5" fmla="*/ 5996798 w 6156889"/>
                <a:gd name="connsiteY5" fmla="*/ 361212 h 6858000"/>
                <a:gd name="connsiteX6" fmla="*/ 5637513 w 6156889"/>
                <a:gd name="connsiteY6" fmla="*/ 243549 h 6858000"/>
                <a:gd name="connsiteX7" fmla="*/ 5269544 w 6156889"/>
                <a:gd name="connsiteY7" fmla="*/ 169380 h 6858000"/>
                <a:gd name="connsiteX8" fmla="*/ 4898545 w 6156889"/>
                <a:gd name="connsiteY8" fmla="*/ 136002 h 6858000"/>
                <a:gd name="connsiteX9" fmla="*/ 4736575 w 6156889"/>
                <a:gd name="connsiteY9" fmla="*/ 132591 h 6858000"/>
                <a:gd name="connsiteX10" fmla="*/ 4152501 w 6156889"/>
                <a:gd name="connsiteY10" fmla="*/ 177093 h 6858000"/>
                <a:gd name="connsiteX11" fmla="*/ 3785688 w 6156889"/>
                <a:gd name="connsiteY11" fmla="*/ 251263 h 6858000"/>
                <a:gd name="connsiteX12" fmla="*/ 3424793 w 6156889"/>
                <a:gd name="connsiteY12" fmla="*/ 356583 h 6858000"/>
                <a:gd name="connsiteX13" fmla="*/ 3073425 w 6156889"/>
                <a:gd name="connsiteY13" fmla="*/ 490979 h 6858000"/>
                <a:gd name="connsiteX14" fmla="*/ 2732162 w 6156889"/>
                <a:gd name="connsiteY14" fmla="*/ 653411 h 6858000"/>
                <a:gd name="connsiteX15" fmla="*/ 2083562 w 6156889"/>
                <a:gd name="connsiteY15" fmla="*/ 1054373 h 6858000"/>
                <a:gd name="connsiteX16" fmla="*/ 1930543 w 6156889"/>
                <a:gd name="connsiteY16" fmla="*/ 1169336 h 6858000"/>
                <a:gd name="connsiteX17" fmla="*/ 1867890 w 6156889"/>
                <a:gd name="connsiteY17" fmla="*/ 1218733 h 6858000"/>
                <a:gd name="connsiteX18" fmla="*/ 1855187 w 6156889"/>
                <a:gd name="connsiteY18" fmla="*/ 1228968 h 6858000"/>
                <a:gd name="connsiteX19" fmla="*/ 1781565 w 6156889"/>
                <a:gd name="connsiteY19" fmla="*/ 1289343 h 6858000"/>
                <a:gd name="connsiteX20" fmla="*/ 1495015 w 6156889"/>
                <a:gd name="connsiteY20" fmla="*/ 1547751 h 6858000"/>
                <a:gd name="connsiteX21" fmla="*/ 984708 w 6156889"/>
                <a:gd name="connsiteY21" fmla="*/ 2132951 h 6858000"/>
                <a:gd name="connsiteX22" fmla="*/ 767305 w 6156889"/>
                <a:gd name="connsiteY22" fmla="*/ 2459299 h 6858000"/>
                <a:gd name="connsiteX23" fmla="*/ 582382 w 6156889"/>
                <a:gd name="connsiteY23" fmla="*/ 2806859 h 6858000"/>
                <a:gd name="connsiteX24" fmla="*/ 541818 w 6156889"/>
                <a:gd name="connsiteY24" fmla="*/ 2895863 h 6858000"/>
                <a:gd name="connsiteX25" fmla="*/ 521896 w 6156889"/>
                <a:gd name="connsiteY25" fmla="*/ 2940364 h 6858000"/>
                <a:gd name="connsiteX26" fmla="*/ 503130 w 6156889"/>
                <a:gd name="connsiteY26" fmla="*/ 2985756 h 6858000"/>
                <a:gd name="connsiteX27" fmla="*/ 500243 w 6156889"/>
                <a:gd name="connsiteY27" fmla="*/ 2992728 h 6858000"/>
                <a:gd name="connsiteX28" fmla="*/ 467329 w 6156889"/>
                <a:gd name="connsiteY28" fmla="*/ 3077133 h 6858000"/>
                <a:gd name="connsiteX29" fmla="*/ 454626 w 6156889"/>
                <a:gd name="connsiteY29" fmla="*/ 3111399 h 6858000"/>
                <a:gd name="connsiteX30" fmla="*/ 433548 w 6156889"/>
                <a:gd name="connsiteY30" fmla="*/ 3170735 h 6858000"/>
                <a:gd name="connsiteX31" fmla="*/ 433548 w 6156889"/>
                <a:gd name="connsiteY31" fmla="*/ 3171477 h 6858000"/>
                <a:gd name="connsiteX32" fmla="*/ 323692 w 6156889"/>
                <a:gd name="connsiteY32" fmla="*/ 3552414 h 6858000"/>
                <a:gd name="connsiteX33" fmla="*/ 234768 w 6156889"/>
                <a:gd name="connsiteY33" fmla="*/ 4341877 h 6858000"/>
                <a:gd name="connsiteX34" fmla="*/ 273600 w 6156889"/>
                <a:gd name="connsiteY34" fmla="*/ 4733940 h 6858000"/>
                <a:gd name="connsiteX35" fmla="*/ 386489 w 6156889"/>
                <a:gd name="connsiteY35" fmla="*/ 5105974 h 6858000"/>
                <a:gd name="connsiteX36" fmla="*/ 413628 w 6156889"/>
                <a:gd name="connsiteY36" fmla="*/ 5168870 h 6858000"/>
                <a:gd name="connsiteX37" fmla="*/ 425176 w 6156889"/>
                <a:gd name="connsiteY37" fmla="*/ 5194384 h 6858000"/>
                <a:gd name="connsiteX38" fmla="*/ 435570 w 6156889"/>
                <a:gd name="connsiteY38" fmla="*/ 5215745 h 6858000"/>
                <a:gd name="connsiteX39" fmla="*/ 468194 w 6156889"/>
                <a:gd name="connsiteY39" fmla="*/ 5280867 h 6858000"/>
                <a:gd name="connsiteX40" fmla="*/ 564915 w 6156889"/>
                <a:gd name="connsiteY40" fmla="*/ 5450715 h 6858000"/>
                <a:gd name="connsiteX41" fmla="*/ 672174 w 6156889"/>
                <a:gd name="connsiteY41" fmla="*/ 5615521 h 6858000"/>
                <a:gd name="connsiteX42" fmla="*/ 787660 w 6156889"/>
                <a:gd name="connsiteY42" fmla="*/ 5777360 h 6858000"/>
                <a:gd name="connsiteX43" fmla="*/ 933894 w 6156889"/>
                <a:gd name="connsiteY43" fmla="*/ 5971536 h 6858000"/>
                <a:gd name="connsiteX44" fmla="*/ 1030614 w 6156889"/>
                <a:gd name="connsiteY44" fmla="*/ 6098961 h 6858000"/>
                <a:gd name="connsiteX45" fmla="*/ 1152885 w 6156889"/>
                <a:gd name="connsiteY45" fmla="*/ 6263172 h 6858000"/>
                <a:gd name="connsiteX46" fmla="*/ 1215248 w 6156889"/>
                <a:gd name="connsiteY46" fmla="*/ 6350397 h 6858000"/>
                <a:gd name="connsiteX47" fmla="*/ 1271259 w 6156889"/>
                <a:gd name="connsiteY47" fmla="*/ 6428720 h 6858000"/>
                <a:gd name="connsiteX48" fmla="*/ 1369279 w 6156889"/>
                <a:gd name="connsiteY48" fmla="*/ 6561483 h 6858000"/>
                <a:gd name="connsiteX49" fmla="*/ 1388190 w 6156889"/>
                <a:gd name="connsiteY49" fmla="*/ 6586701 h 6858000"/>
                <a:gd name="connsiteX50" fmla="*/ 1397717 w 6156889"/>
                <a:gd name="connsiteY50" fmla="*/ 6598865 h 6858000"/>
                <a:gd name="connsiteX51" fmla="*/ 1510605 w 6156889"/>
                <a:gd name="connsiteY51" fmla="*/ 6739342 h 6858000"/>
                <a:gd name="connsiteX52" fmla="*/ 1613307 w 6156889"/>
                <a:gd name="connsiteY52" fmla="*/ 6858000 h 6858000"/>
                <a:gd name="connsiteX53" fmla="*/ 916995 w 6156889"/>
                <a:gd name="connsiteY53" fmla="*/ 6858000 h 6858000"/>
                <a:gd name="connsiteX54" fmla="*/ 818055 w 6156889"/>
                <a:gd name="connsiteY54" fmla="*/ 6724213 h 6858000"/>
                <a:gd name="connsiteX55" fmla="*/ 590467 w 6156889"/>
                <a:gd name="connsiteY55" fmla="*/ 6365824 h 6858000"/>
                <a:gd name="connsiteX56" fmla="*/ 1 w 6156889"/>
                <a:gd name="connsiteY56" fmla="*/ 4123180 h 6858000"/>
                <a:gd name="connsiteX57" fmla="*/ 2644788 w 6156889"/>
                <a:gd name="connsiteY57" fmla="*/ 2137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156889" h="6858000">
                  <a:moveTo>
                    <a:pt x="2697511" y="0"/>
                  </a:moveTo>
                  <a:lnTo>
                    <a:pt x="6012777" y="0"/>
                  </a:lnTo>
                  <a:lnTo>
                    <a:pt x="6130331" y="54136"/>
                  </a:lnTo>
                  <a:lnTo>
                    <a:pt x="6156889" y="68258"/>
                  </a:lnTo>
                  <a:lnTo>
                    <a:pt x="6156889" y="430986"/>
                  </a:lnTo>
                  <a:lnTo>
                    <a:pt x="5996798" y="361212"/>
                  </a:lnTo>
                  <a:cubicBezTo>
                    <a:pt x="5879619" y="314469"/>
                    <a:pt x="5759632" y="275159"/>
                    <a:pt x="5637513" y="243549"/>
                  </a:cubicBezTo>
                  <a:cubicBezTo>
                    <a:pt x="5516267" y="211953"/>
                    <a:pt x="5393420" y="187194"/>
                    <a:pt x="5269544" y="169380"/>
                  </a:cubicBezTo>
                  <a:cubicBezTo>
                    <a:pt x="5146509" y="151850"/>
                    <a:pt x="5022677" y="140710"/>
                    <a:pt x="4898545" y="136002"/>
                  </a:cubicBezTo>
                  <a:cubicBezTo>
                    <a:pt x="4844843" y="133778"/>
                    <a:pt x="4790421" y="132591"/>
                    <a:pt x="4736575" y="132591"/>
                  </a:cubicBezTo>
                  <a:cubicBezTo>
                    <a:pt x="4541085" y="132750"/>
                    <a:pt x="4345869" y="147625"/>
                    <a:pt x="4152501" y="177093"/>
                  </a:cubicBezTo>
                  <a:cubicBezTo>
                    <a:pt x="4025611" y="197711"/>
                    <a:pt x="3902184" y="222484"/>
                    <a:pt x="3785688" y="251263"/>
                  </a:cubicBezTo>
                  <a:cubicBezTo>
                    <a:pt x="3659662" y="282414"/>
                    <a:pt x="3538548" y="318163"/>
                    <a:pt x="3424793" y="356583"/>
                  </a:cubicBezTo>
                  <a:cubicBezTo>
                    <a:pt x="3306130" y="396636"/>
                    <a:pt x="3188333" y="441582"/>
                    <a:pt x="3073425" y="490979"/>
                  </a:cubicBezTo>
                  <a:cubicBezTo>
                    <a:pt x="2958516" y="540376"/>
                    <a:pt x="2843751" y="595114"/>
                    <a:pt x="2732162" y="653411"/>
                  </a:cubicBezTo>
                  <a:cubicBezTo>
                    <a:pt x="2507123" y="771357"/>
                    <a:pt x="2290398" y="905336"/>
                    <a:pt x="2083562" y="1054373"/>
                  </a:cubicBezTo>
                  <a:cubicBezTo>
                    <a:pt x="2041265" y="1085080"/>
                    <a:pt x="1985686" y="1125874"/>
                    <a:pt x="1930543" y="1169336"/>
                  </a:cubicBezTo>
                  <a:cubicBezTo>
                    <a:pt x="1909611" y="1185209"/>
                    <a:pt x="1888390" y="1202268"/>
                    <a:pt x="1867890" y="1218733"/>
                  </a:cubicBezTo>
                  <a:lnTo>
                    <a:pt x="1855187" y="1228968"/>
                  </a:lnTo>
                  <a:cubicBezTo>
                    <a:pt x="1828481" y="1249736"/>
                    <a:pt x="1803074" y="1271097"/>
                    <a:pt x="1781565" y="1289343"/>
                  </a:cubicBezTo>
                  <a:cubicBezTo>
                    <a:pt x="1674740" y="1379238"/>
                    <a:pt x="1581630" y="1463791"/>
                    <a:pt x="1495015" y="1547751"/>
                  </a:cubicBezTo>
                  <a:cubicBezTo>
                    <a:pt x="1309115" y="1727642"/>
                    <a:pt x="1138401" y="1923407"/>
                    <a:pt x="984708" y="2132951"/>
                  </a:cubicBezTo>
                  <a:cubicBezTo>
                    <a:pt x="906322" y="2240646"/>
                    <a:pt x="833132" y="2350417"/>
                    <a:pt x="767305" y="2459299"/>
                  </a:cubicBezTo>
                  <a:cubicBezTo>
                    <a:pt x="693682" y="2584350"/>
                    <a:pt x="633197" y="2697681"/>
                    <a:pt x="582382" y="2806859"/>
                  </a:cubicBezTo>
                  <a:cubicBezTo>
                    <a:pt x="567369" y="2837564"/>
                    <a:pt x="553511" y="2868864"/>
                    <a:pt x="541818" y="2895863"/>
                  </a:cubicBezTo>
                  <a:lnTo>
                    <a:pt x="521896" y="2940364"/>
                  </a:lnTo>
                  <a:lnTo>
                    <a:pt x="503130" y="2985756"/>
                  </a:lnTo>
                  <a:lnTo>
                    <a:pt x="500243" y="2992728"/>
                  </a:lnTo>
                  <a:cubicBezTo>
                    <a:pt x="488550" y="3021655"/>
                    <a:pt x="477433" y="3049097"/>
                    <a:pt x="467329" y="3077133"/>
                  </a:cubicBezTo>
                  <a:cubicBezTo>
                    <a:pt x="463143" y="3088555"/>
                    <a:pt x="458955" y="3099978"/>
                    <a:pt x="454626" y="3111399"/>
                  </a:cubicBezTo>
                  <a:cubicBezTo>
                    <a:pt x="447119" y="3132315"/>
                    <a:pt x="439900" y="3151302"/>
                    <a:pt x="433548" y="3170735"/>
                  </a:cubicBezTo>
                  <a:lnTo>
                    <a:pt x="433548" y="3171477"/>
                  </a:lnTo>
                  <a:cubicBezTo>
                    <a:pt x="389714" y="3296142"/>
                    <a:pt x="353032" y="3423342"/>
                    <a:pt x="323692" y="3552414"/>
                  </a:cubicBezTo>
                  <a:cubicBezTo>
                    <a:pt x="264660" y="3811192"/>
                    <a:pt x="234820" y="4076083"/>
                    <a:pt x="234768" y="4341877"/>
                  </a:cubicBezTo>
                  <a:cubicBezTo>
                    <a:pt x="235675" y="4473528"/>
                    <a:pt x="248676" y="4604795"/>
                    <a:pt x="273600" y="4733940"/>
                  </a:cubicBezTo>
                  <a:cubicBezTo>
                    <a:pt x="298849" y="4861570"/>
                    <a:pt x="336674" y="4986220"/>
                    <a:pt x="386489" y="5105974"/>
                  </a:cubicBezTo>
                  <a:cubicBezTo>
                    <a:pt x="394716" y="5126742"/>
                    <a:pt x="403955" y="5147213"/>
                    <a:pt x="413628" y="5168870"/>
                  </a:cubicBezTo>
                  <a:cubicBezTo>
                    <a:pt x="417526" y="5177327"/>
                    <a:pt x="421423" y="5185781"/>
                    <a:pt x="425176" y="5194384"/>
                  </a:cubicBezTo>
                  <a:lnTo>
                    <a:pt x="435570" y="5215745"/>
                  </a:lnTo>
                  <a:cubicBezTo>
                    <a:pt x="446542" y="5238442"/>
                    <a:pt x="456936" y="5259803"/>
                    <a:pt x="468194" y="5280867"/>
                  </a:cubicBezTo>
                  <a:cubicBezTo>
                    <a:pt x="494035" y="5332043"/>
                    <a:pt x="523773" y="5383816"/>
                    <a:pt x="564915" y="5450715"/>
                  </a:cubicBezTo>
                  <a:cubicBezTo>
                    <a:pt x="597108" y="5503526"/>
                    <a:pt x="631176" y="5554998"/>
                    <a:pt x="672174" y="5615521"/>
                  </a:cubicBezTo>
                  <a:cubicBezTo>
                    <a:pt x="710284" y="5671296"/>
                    <a:pt x="750127" y="5726035"/>
                    <a:pt x="787660" y="5777360"/>
                  </a:cubicBezTo>
                  <a:cubicBezTo>
                    <a:pt x="835442" y="5842333"/>
                    <a:pt x="885534" y="5908046"/>
                    <a:pt x="933894" y="5971536"/>
                  </a:cubicBezTo>
                  <a:cubicBezTo>
                    <a:pt x="965654" y="6013219"/>
                    <a:pt x="996978" y="6054311"/>
                    <a:pt x="1030614" y="6098961"/>
                  </a:cubicBezTo>
                  <a:cubicBezTo>
                    <a:pt x="1064250" y="6143611"/>
                    <a:pt x="1108567" y="6202502"/>
                    <a:pt x="1152885" y="6263172"/>
                  </a:cubicBezTo>
                  <a:cubicBezTo>
                    <a:pt x="1173816" y="6291949"/>
                    <a:pt x="1195904" y="6322954"/>
                    <a:pt x="1215248" y="6350397"/>
                  </a:cubicBezTo>
                  <a:cubicBezTo>
                    <a:pt x="1234593" y="6377839"/>
                    <a:pt x="1252925" y="6403651"/>
                    <a:pt x="1271259" y="6428720"/>
                  </a:cubicBezTo>
                  <a:cubicBezTo>
                    <a:pt x="1302873" y="6473517"/>
                    <a:pt x="1336653" y="6518317"/>
                    <a:pt x="1369279" y="6561483"/>
                  </a:cubicBezTo>
                  <a:lnTo>
                    <a:pt x="1388190" y="6586701"/>
                  </a:lnTo>
                  <a:lnTo>
                    <a:pt x="1397717" y="6598865"/>
                  </a:lnTo>
                  <a:cubicBezTo>
                    <a:pt x="1434238" y="6645443"/>
                    <a:pt x="1472061" y="6693653"/>
                    <a:pt x="1510605" y="6739342"/>
                  </a:cubicBezTo>
                  <a:lnTo>
                    <a:pt x="1613307" y="6858000"/>
                  </a:lnTo>
                  <a:lnTo>
                    <a:pt x="916995" y="6858000"/>
                  </a:lnTo>
                  <a:lnTo>
                    <a:pt x="818055" y="6724213"/>
                  </a:lnTo>
                  <a:cubicBezTo>
                    <a:pt x="736876" y="6608833"/>
                    <a:pt x="660902" y="6489255"/>
                    <a:pt x="590467" y="6365824"/>
                  </a:cubicBezTo>
                  <a:cubicBezTo>
                    <a:pt x="203909" y="5685167"/>
                    <a:pt x="149" y="4911263"/>
                    <a:pt x="1" y="4123180"/>
                  </a:cubicBezTo>
                  <a:cubicBezTo>
                    <a:pt x="-341" y="2279490"/>
                    <a:pt x="1090234" y="697390"/>
                    <a:pt x="2644788" y="2137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395" name="Freeform: Shape 14394">
              <a:extLst>
                <a:ext uri="{FF2B5EF4-FFF2-40B4-BE49-F238E27FC236}">
                  <a16:creationId xmlns:a16="http://schemas.microsoft.com/office/drawing/2014/main" id="{7E71C69F-3D46-48FF-B803-2C3641CA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0456" y="-12663"/>
              <a:ext cx="6421544" cy="6858000"/>
            </a:xfrm>
            <a:custGeom>
              <a:avLst/>
              <a:gdLst>
                <a:gd name="connsiteX0" fmla="*/ 6209767 w 6421544"/>
                <a:gd name="connsiteY0" fmla="*/ 0 h 6858000"/>
                <a:gd name="connsiteX1" fmla="*/ 6421544 w 6421544"/>
                <a:gd name="connsiteY1" fmla="*/ 0 h 6858000"/>
                <a:gd name="connsiteX2" fmla="*/ 6421544 w 6421544"/>
                <a:gd name="connsiteY2" fmla="*/ 85748 h 6858000"/>
                <a:gd name="connsiteX3" fmla="*/ 6399563 w 6421544"/>
                <a:gd name="connsiteY3" fmla="*/ 75695 h 6858000"/>
                <a:gd name="connsiteX4" fmla="*/ 0 w 6421544"/>
                <a:gd name="connsiteY4" fmla="*/ 0 h 6858000"/>
                <a:gd name="connsiteX5" fmla="*/ 3188107 w 6421544"/>
                <a:gd name="connsiteY5" fmla="*/ 0 h 6858000"/>
                <a:gd name="connsiteX6" fmla="*/ 2888485 w 6421544"/>
                <a:gd name="connsiteY6" fmla="*/ 124347 h 6858000"/>
                <a:gd name="connsiteX7" fmla="*/ 329300 w 6421544"/>
                <a:gd name="connsiteY7" fmla="*/ 4148123 h 6858000"/>
                <a:gd name="connsiteX8" fmla="*/ 1105238 w 6421544"/>
                <a:gd name="connsiteY8" fmla="*/ 6663148 h 6858000"/>
                <a:gd name="connsiteX9" fmla="*/ 1251097 w 6421544"/>
                <a:gd name="connsiteY9" fmla="*/ 6858000 h 6858000"/>
                <a:gd name="connsiteX10" fmla="*/ 0 w 6421544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21544" h="6858000">
                  <a:moveTo>
                    <a:pt x="6209767" y="0"/>
                  </a:moveTo>
                  <a:lnTo>
                    <a:pt x="6421544" y="0"/>
                  </a:lnTo>
                  <a:lnTo>
                    <a:pt x="6421544" y="85748"/>
                  </a:lnTo>
                  <a:lnTo>
                    <a:pt x="6399563" y="75695"/>
                  </a:lnTo>
                  <a:close/>
                  <a:moveTo>
                    <a:pt x="0" y="0"/>
                  </a:moveTo>
                  <a:lnTo>
                    <a:pt x="3188107" y="0"/>
                  </a:lnTo>
                  <a:lnTo>
                    <a:pt x="2888485" y="124347"/>
                  </a:lnTo>
                  <a:cubicBezTo>
                    <a:pt x="1378729" y="820423"/>
                    <a:pt x="329300" y="2360309"/>
                    <a:pt x="329300" y="4148123"/>
                  </a:cubicBezTo>
                  <a:cubicBezTo>
                    <a:pt x="329300" y="5082555"/>
                    <a:pt x="615984" y="5949257"/>
                    <a:pt x="1105238" y="6663148"/>
                  </a:cubicBezTo>
                  <a:lnTo>
                    <a:pt x="1251097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E14E7B17-3C02-AD48-AC2B-E4FBB4A1A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8674" y="-236562"/>
            <a:ext cx="4951279" cy="8255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EDA-</a:t>
            </a:r>
            <a:r>
              <a:rPr lang="zh-CN" alt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Glossary View</a:t>
            </a:r>
            <a:endParaRPr lang="en-US" sz="27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6">
            <a:extLst>
              <a:ext uri="{FF2B5EF4-FFF2-40B4-BE49-F238E27FC236}">
                <a16:creationId xmlns:a16="http://schemas.microsoft.com/office/drawing/2014/main" id="{1CDB9065-2E1F-B54A-B9E0-558BC046D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673" y="1139038"/>
            <a:ext cx="2520280" cy="812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914400" lvl="2" indent="0">
              <a:lnSpc>
                <a:spcPct val="90000"/>
              </a:lnSpc>
              <a:spcBef>
                <a:spcPts val="1000"/>
              </a:spcBef>
              <a:defRPr/>
            </a:pPr>
            <a:endParaRPr kumimoji="1"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Chart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1D882D91-EDB0-DB4F-83BE-BB3E9E087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8" y="1139039"/>
            <a:ext cx="4674716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21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76" name="Rectangle 14375">
            <a:extLst>
              <a:ext uri="{FF2B5EF4-FFF2-40B4-BE49-F238E27FC236}">
                <a16:creationId xmlns:a16="http://schemas.microsoft.com/office/drawing/2014/main" id="{BEBFA723-5A7B-472D-ABD7-1526B8D3A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399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8" name="Rectangle 14377">
            <a:extLst>
              <a:ext uri="{FF2B5EF4-FFF2-40B4-BE49-F238E27FC236}">
                <a16:creationId xmlns:a16="http://schemas.microsoft.com/office/drawing/2014/main" id="{A6B27065-399A-4CF7-BF70-CF79B9848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39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80" name="Group 14379">
            <a:extLst>
              <a:ext uri="{FF2B5EF4-FFF2-40B4-BE49-F238E27FC236}">
                <a16:creationId xmlns:a16="http://schemas.microsoft.com/office/drawing/2014/main" id="{CF22986C-DDF7-4109-9D6A-006800D6B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5" y="39747"/>
            <a:ext cx="4570023" cy="5103753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4381" name="Freeform: Shape 14380">
              <a:extLst>
                <a:ext uri="{FF2B5EF4-FFF2-40B4-BE49-F238E27FC236}">
                  <a16:creationId xmlns:a16="http://schemas.microsoft.com/office/drawing/2014/main" id="{4C025298-F835-4B83-A3A3-6555157E0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2" name="Freeform: Shape 14381">
              <a:extLst>
                <a:ext uri="{FF2B5EF4-FFF2-40B4-BE49-F238E27FC236}">
                  <a16:creationId xmlns:a16="http://schemas.microsoft.com/office/drawing/2014/main" id="{17106C81-A3F0-4DA0-9368-6BBCDB964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3" name="Freeform: Shape 14382">
              <a:extLst>
                <a:ext uri="{FF2B5EF4-FFF2-40B4-BE49-F238E27FC236}">
                  <a16:creationId xmlns:a16="http://schemas.microsoft.com/office/drawing/2014/main" id="{4B3B35E8-1AF4-4D76-93A5-B0B088408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341275"/>
            <a:ext cx="2743539" cy="1339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Cryptocurrency Market- Solution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301B34-9A93-1C47-8D5E-E156E6FCC4AE}"/>
              </a:ext>
            </a:extLst>
          </p:cNvPr>
          <p:cNvSpPr txBox="1"/>
          <p:nvPr/>
        </p:nvSpPr>
        <p:spPr>
          <a:xfrm>
            <a:off x="603504" y="1524260"/>
            <a:ext cx="2743539" cy="7163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kumimoji="1" lang="en-US" altLang="zh-CN" sz="1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Data Analysis is the process of systematically applying Statical and or logical techniques to describe and illustrate, condense and recap, and evaluate data.</a:t>
            </a:r>
            <a:endParaRPr lang="en-US" sz="11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3525" y="1313559"/>
            <a:ext cx="7795483" cy="2556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Current Solution: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Our Solution: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approaches: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Regression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Clustering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439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95" name="Rectangle 1439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26" y="1419622"/>
            <a:ext cx="4316022" cy="13780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Speak</a:t>
            </a:r>
            <a:b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27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397" name="Group 14396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8414" y="2988"/>
            <a:ext cx="7310715" cy="5143500"/>
            <a:chOff x="1318434" y="36937"/>
            <a:chExt cx="9747620" cy="6858000"/>
          </a:xfrm>
        </p:grpSpPr>
        <p:sp>
          <p:nvSpPr>
            <p:cNvPr id="14398" name="Freeform: Shape 14397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99" name="Freeform: Shape 14398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0" name="Freeform: Shape 14399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1" name="Freeform: Shape 14400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2" name="Freeform: Shape 14401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926" y="2797634"/>
            <a:ext cx="4835747" cy="1823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plays an important role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help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understand the market</a:t>
            </a:r>
          </a:p>
        </p:txBody>
      </p:sp>
    </p:spTree>
    <p:extLst>
      <p:ext uri="{BB962C8B-B14F-4D97-AF65-F5344CB8AC3E}">
        <p14:creationId xmlns:p14="http://schemas.microsoft.com/office/powerpoint/2010/main" val="1515263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95" name="Rectangle 1439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26" y="1419622"/>
            <a:ext cx="4316022" cy="13780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Speak</a:t>
            </a:r>
            <a:b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27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397" name="Group 14396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8414" y="2988"/>
            <a:ext cx="7310715" cy="5143500"/>
            <a:chOff x="1318434" y="36937"/>
            <a:chExt cx="9747620" cy="6858000"/>
          </a:xfrm>
        </p:grpSpPr>
        <p:sp>
          <p:nvSpPr>
            <p:cNvPr id="14398" name="Freeform: Shape 14397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99" name="Freeform: Shape 14398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0" name="Freeform: Shape 14399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1" name="Freeform: Shape 14400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2" name="Freeform: Shape 14401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926" y="2797634"/>
            <a:ext cx="4835747" cy="1823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plays an important role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help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understand the market</a:t>
            </a:r>
          </a:p>
        </p:txBody>
      </p:sp>
    </p:spTree>
    <p:extLst>
      <p:ext uri="{BB962C8B-B14F-4D97-AF65-F5344CB8AC3E}">
        <p14:creationId xmlns:p14="http://schemas.microsoft.com/office/powerpoint/2010/main" val="273393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95" name="Rectangle 1439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26" y="1419622"/>
            <a:ext cx="4316022" cy="13780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Modeling</a:t>
            </a:r>
            <a:b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27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397" name="Group 14396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8414" y="2988"/>
            <a:ext cx="7310715" cy="5143500"/>
            <a:chOff x="1318434" y="36937"/>
            <a:chExt cx="9747620" cy="6858000"/>
          </a:xfrm>
        </p:grpSpPr>
        <p:sp>
          <p:nvSpPr>
            <p:cNvPr id="14398" name="Freeform: Shape 14397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99" name="Freeform: Shape 14398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0" name="Freeform: Shape 14399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1" name="Freeform: Shape 14400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2" name="Freeform: Shape 14401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926" y="2797634"/>
            <a:ext cx="4835747" cy="1823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plays an important role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help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understand the market</a:t>
            </a:r>
          </a:p>
        </p:txBody>
      </p:sp>
    </p:spTree>
    <p:extLst>
      <p:ext uri="{BB962C8B-B14F-4D97-AF65-F5344CB8AC3E}">
        <p14:creationId xmlns:p14="http://schemas.microsoft.com/office/powerpoint/2010/main" val="297743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76" name="Rectangle 14375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8" name="Rectangle 14377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419" y="960509"/>
            <a:ext cx="7375161" cy="9941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endParaRPr lang="en-US" sz="27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380" name="Group 14379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17417" y="0"/>
            <a:ext cx="2926583" cy="1787232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381" name="Freeform: Shape 14380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2" name="Freeform: Shape 14381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3" name="Freeform: Shape 14382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4" name="Freeform: Shape 14383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419" y="2168234"/>
            <a:ext cx="7375161" cy="202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400">
                <a:solidFill>
                  <a:schemeClr val="tx2"/>
                </a:solidFill>
                <a:latin typeface="+mn-lt"/>
                <a:ea typeface="+mn-ea"/>
              </a:rPr>
              <a:t>Andrehe</a:t>
            </a:r>
            <a:r>
              <a:rPr kumimoji="1" lang="en-US" altLang="zh-CN" sz="1400" dirty="0">
                <a:solidFill>
                  <a:schemeClr val="tx2"/>
                </a:solidFill>
                <a:latin typeface="+mn-lt"/>
                <a:ea typeface="+mn-ea"/>
              </a:rPr>
              <a:t> &amp; </a:t>
            </a:r>
            <a:r>
              <a:rPr kumimoji="1" lang="en-US" altLang="zh-CN" sz="1400">
                <a:solidFill>
                  <a:schemeClr val="tx2"/>
                </a:solidFill>
                <a:latin typeface="+mn-lt"/>
                <a:ea typeface="+mn-ea"/>
              </a:rPr>
              <a:t>Petrickduan</a:t>
            </a:r>
            <a:endParaRPr kumimoji="1" lang="en-US" altLang="zh-CN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grpSp>
        <p:nvGrpSpPr>
          <p:cNvPr id="14386" name="Group 14385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3512004"/>
            <a:ext cx="2174211" cy="1631495"/>
            <a:chOff x="-305" y="-1"/>
            <a:chExt cx="3832880" cy="2876136"/>
          </a:xfrm>
        </p:grpSpPr>
        <p:sp>
          <p:nvSpPr>
            <p:cNvPr id="14387" name="Freeform: Shape 14386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8" name="Freeform: Shape 14387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89" name="Freeform: Shape 14388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90" name="Freeform: Shape 14389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39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7" name="Rectangle 1435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9" name="Rectangle 1435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419" y="1196030"/>
            <a:ext cx="7375161" cy="9941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</a:t>
            </a:r>
          </a:p>
        </p:txBody>
      </p:sp>
      <p:grpSp>
        <p:nvGrpSpPr>
          <p:cNvPr id="14361" name="Group 1436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1883147"/>
            <a:chOff x="-305" y="-1"/>
            <a:chExt cx="3832880" cy="2876136"/>
          </a:xfrm>
        </p:grpSpPr>
        <p:sp>
          <p:nvSpPr>
            <p:cNvPr id="14362" name="Freeform: Shape 1436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3" name="Freeform: Shape 1436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4" name="Freeform: Shape 1436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5" name="Freeform: Shape 1436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419" y="2497257"/>
            <a:ext cx="7375161" cy="1842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400" dirty="0" err="1">
                <a:solidFill>
                  <a:schemeClr val="tx2"/>
                </a:solidFill>
                <a:latin typeface="+mn-lt"/>
                <a:ea typeface="+mn-ea"/>
              </a:rPr>
              <a:t>Andrehe</a:t>
            </a:r>
            <a:r>
              <a:rPr kumimoji="1" lang="en-US" altLang="zh-CN" sz="1400" dirty="0">
                <a:solidFill>
                  <a:schemeClr val="tx2"/>
                </a:solidFill>
                <a:latin typeface="+mn-lt"/>
                <a:ea typeface="+mn-ea"/>
              </a:rPr>
              <a:t> &amp; </a:t>
            </a:r>
            <a:r>
              <a:rPr kumimoji="1" lang="en-US" altLang="zh-CN" sz="1400" dirty="0" err="1">
                <a:solidFill>
                  <a:schemeClr val="tx2"/>
                </a:solidFill>
                <a:latin typeface="+mn-lt"/>
                <a:ea typeface="+mn-ea"/>
              </a:rPr>
              <a:t>Petrickduan</a:t>
            </a:r>
            <a:endParaRPr kumimoji="1" lang="en-US" altLang="zh-CN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grpSp>
        <p:nvGrpSpPr>
          <p:cNvPr id="14367" name="Group 1436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804585" y="2800754"/>
            <a:ext cx="2908998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368" name="Freeform: Shape 1436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9" name="Freeform: Shape 1436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0" name="Freeform: Shape 1436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1" name="Freeform: Shape 1437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8117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7" name="Rectangle 1435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9" name="Rectangle 1435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419" y="1196030"/>
            <a:ext cx="7375161" cy="9941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we</a:t>
            </a:r>
          </a:p>
        </p:txBody>
      </p:sp>
      <p:grpSp>
        <p:nvGrpSpPr>
          <p:cNvPr id="14361" name="Group 1436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1883147"/>
            <a:chOff x="-305" y="-1"/>
            <a:chExt cx="3832880" cy="2876136"/>
          </a:xfrm>
        </p:grpSpPr>
        <p:sp>
          <p:nvSpPr>
            <p:cNvPr id="14362" name="Freeform: Shape 1436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3" name="Freeform: Shape 1436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4" name="Freeform: Shape 1436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5" name="Freeform: Shape 1436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419" y="2497257"/>
            <a:ext cx="7375161" cy="1842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400" dirty="0" err="1">
                <a:solidFill>
                  <a:schemeClr val="tx2"/>
                </a:solidFill>
                <a:latin typeface="+mn-lt"/>
                <a:ea typeface="+mn-ea"/>
              </a:rPr>
              <a:t>Andrehe</a:t>
            </a:r>
            <a:r>
              <a:rPr kumimoji="1" lang="en-US" altLang="zh-CN" sz="1400" dirty="0">
                <a:solidFill>
                  <a:schemeClr val="tx2"/>
                </a:solidFill>
                <a:latin typeface="+mn-lt"/>
                <a:ea typeface="+mn-ea"/>
              </a:rPr>
              <a:t> &amp; </a:t>
            </a:r>
            <a:r>
              <a:rPr kumimoji="1" lang="en-US" altLang="zh-CN" sz="1400" dirty="0" err="1">
                <a:solidFill>
                  <a:schemeClr val="tx2"/>
                </a:solidFill>
                <a:latin typeface="+mn-lt"/>
                <a:ea typeface="+mn-ea"/>
              </a:rPr>
              <a:t>Petrickduan</a:t>
            </a:r>
            <a:endParaRPr kumimoji="1" lang="en-US" altLang="zh-CN" sz="14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grpSp>
        <p:nvGrpSpPr>
          <p:cNvPr id="14367" name="Group 1436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804585" y="2800754"/>
            <a:ext cx="2908998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368" name="Freeform: Shape 1436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9" name="Freeform: Shape 1436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0" name="Freeform: Shape 1436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1" name="Freeform: Shape 1437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080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76" name="Rectangle 14375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78" name="Rectangle 14377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4380" name="Group 14379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397" y="381628"/>
            <a:ext cx="3913467" cy="4679746"/>
            <a:chOff x="-19221" y="251144"/>
            <a:chExt cx="5217958" cy="6239661"/>
          </a:xfrm>
        </p:grpSpPr>
        <p:sp>
          <p:nvSpPr>
            <p:cNvPr id="14381" name="Freeform: Shape 14380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82" name="Freeform: Shape 14381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83" name="Freeform: Shape 14382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84" name="Freeform: Shape 14383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060" y="932259"/>
            <a:ext cx="2891790" cy="3278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 </a:t>
            </a:r>
            <a:endParaRPr lang="en-US" sz="27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50" y="603504"/>
            <a:ext cx="3915918" cy="3922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Cryptocurrency Market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to Let Data Speak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Modeling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Regression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Clustering</a:t>
            </a:r>
            <a:r>
              <a:rPr kumimoji="1" lang="zh-CN" altLang="en-US" sz="2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1" lang="en-US" altLang="zh-CN" sz="22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Glossary Explanation 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Insight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34698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3">
            <a:extLst>
              <a:ext uri="{FF2B5EF4-FFF2-40B4-BE49-F238E27FC236}">
                <a16:creationId xmlns:a16="http://schemas.microsoft.com/office/drawing/2014/main" id="{A660E5A3-A316-FB49-A4C2-D06616EEA628}"/>
              </a:ext>
            </a:extLst>
          </p:cNvPr>
          <p:cNvSpPr txBox="1">
            <a:spLocks/>
          </p:cNvSpPr>
          <p:nvPr/>
        </p:nvSpPr>
        <p:spPr bwMode="auto">
          <a:xfrm>
            <a:off x="-757238" y="1588"/>
            <a:ext cx="5829301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7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项目现状及问题</a:t>
            </a:r>
          </a:p>
        </p:txBody>
      </p: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02913070-9763-8E40-A97D-7959FECB8288}"/>
              </a:ext>
            </a:extLst>
          </p:cNvPr>
          <p:cNvCxnSpPr>
            <a:cxnSpLocks/>
          </p:cNvCxnSpPr>
          <p:nvPr/>
        </p:nvCxnSpPr>
        <p:spPr>
          <a:xfrm>
            <a:off x="730250" y="2284413"/>
            <a:ext cx="75723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42E5C4BF-0C63-A14D-A78D-AFBFCB042FDD}"/>
              </a:ext>
            </a:extLst>
          </p:cNvPr>
          <p:cNvSpPr/>
          <p:nvPr/>
        </p:nvSpPr>
        <p:spPr>
          <a:xfrm>
            <a:off x="1298575" y="1281113"/>
            <a:ext cx="6588125" cy="111918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14308" indent="-214308"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工程</a:t>
            </a:r>
            <a:r>
              <a:rPr lang="en-US" altLang="zh-CN" sz="1400" b="1" dirty="0" err="1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现状</a:t>
            </a:r>
            <a:r>
              <a:rPr lang="en-US" altLang="zh-CN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: </a:t>
            </a:r>
            <a:r>
              <a:rPr lang="zh-CN" alt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数据校准</a:t>
            </a:r>
            <a:r>
              <a:rPr lang="zh-CN" altLang="en-US" sz="1400" b="1" dirty="0">
                <a:solidFill>
                  <a:srgbClr val="C00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代码庞杂冗长</a:t>
            </a:r>
            <a:r>
              <a:rPr lang="zh-CN" alt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，已经到了必须重构的阶段</a:t>
            </a:r>
            <a:endParaRPr lang="en-US" altLang="zh-CN" sz="14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14308" indent="-214308"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具体情况：</a:t>
            </a:r>
            <a:endParaRPr lang="en-US" altLang="zh-CN" sz="14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671508" lvl="1" indent="-214308"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核心代码 </a:t>
            </a:r>
            <a:r>
              <a:rPr lang="en-US" altLang="zh-CN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1500+</a:t>
            </a: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行，包含 </a:t>
            </a:r>
            <a:r>
              <a:rPr lang="en-US" altLang="zh-CN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30+</a:t>
            </a: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函数，全部在 </a:t>
            </a:r>
            <a:r>
              <a:rPr lang="en-US" altLang="zh-CN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1</a:t>
            </a: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个文件中</a:t>
            </a:r>
            <a:endParaRPr lang="en-US" altLang="zh-CN" sz="1200" dirty="0">
              <a:solidFill>
                <a:schemeClr val="tx1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671508" lvl="1" indent="-214308">
              <a:buFont typeface="Arial" panose="020B0604020202020204" pitchFamily="34" charset="0"/>
              <a:buChar char="•"/>
              <a:defRPr/>
            </a:pPr>
            <a:r>
              <a:rPr lang="zh-CN" altLang="en-CN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函数</a:t>
            </a: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间调用关系复杂，想要在原工程中优化扩展非常困难</a:t>
            </a:r>
            <a:endParaRPr lang="en-US" altLang="zh-CN" sz="1200" dirty="0">
              <a:solidFill>
                <a:schemeClr val="tx1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grpSp>
        <p:nvGrpSpPr>
          <p:cNvPr id="9" name="Group 11">
            <a:extLst>
              <a:ext uri="{FF2B5EF4-FFF2-40B4-BE49-F238E27FC236}">
                <a16:creationId xmlns:a16="http://schemas.microsoft.com/office/drawing/2014/main" id="{609FC7C5-EFE9-3A4B-A357-1586C49A8736}"/>
              </a:ext>
            </a:extLst>
          </p:cNvPr>
          <p:cNvGrpSpPr/>
          <p:nvPr/>
        </p:nvGrpSpPr>
        <p:grpSpPr>
          <a:xfrm>
            <a:off x="678430" y="1264765"/>
            <a:ext cx="527709" cy="514350"/>
            <a:chOff x="-1663967" y="-420624"/>
            <a:chExt cx="703612" cy="685800"/>
          </a:xfrm>
          <a:solidFill>
            <a:schemeClr val="accent4">
              <a:lumMod val="75000"/>
            </a:schemeClr>
          </a:solidFill>
          <a:effectLst/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DE94B6-4876-FA45-AA89-4E1ADD655002}"/>
                </a:ext>
              </a:extLst>
            </p:cNvPr>
            <p:cNvSpPr/>
            <p:nvPr/>
          </p:nvSpPr>
          <p:spPr>
            <a:xfrm>
              <a:off x="-1655064" y="-420624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b="1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BE7B9B-E68C-9B43-B6AB-1D4F37F86B24}"/>
                </a:ext>
              </a:extLst>
            </p:cNvPr>
            <p:cNvSpPr txBox="1"/>
            <p:nvPr/>
          </p:nvSpPr>
          <p:spPr>
            <a:xfrm>
              <a:off x="-1663967" y="-385500"/>
              <a:ext cx="703612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>
              <a:spAutoFit/>
            </a:bodyPr>
            <a:lstStyle/>
            <a:p>
              <a:pPr algn="ctr"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01</a:t>
              </a:r>
            </a:p>
          </p:txBody>
        </p: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904A5334-26A1-344C-BD81-6059DBEE1496}"/>
              </a:ext>
            </a:extLst>
          </p:cNvPr>
          <p:cNvSpPr/>
          <p:nvPr/>
        </p:nvSpPr>
        <p:spPr>
          <a:xfrm>
            <a:off x="1298575" y="3779838"/>
            <a:ext cx="7004050" cy="102711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14308" indent="-214308" defTabSz="68578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 dirty="0" err="1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评估现状</a:t>
            </a:r>
            <a:r>
              <a:rPr 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: </a:t>
            </a:r>
            <a:r>
              <a:rPr lang="en-US" sz="1400" b="1" dirty="0" err="1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依赖业务反馈</a:t>
            </a:r>
            <a:r>
              <a:rPr lang="zh-CN" alt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，</a:t>
            </a:r>
            <a:r>
              <a:rPr lang="en-US" sz="1400" b="1" dirty="0" err="1">
                <a:solidFill>
                  <a:srgbClr val="C00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缺乏系统化的评估</a:t>
            </a:r>
            <a:endParaRPr lang="en-US" altLang="zh-CN" sz="14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14308" indent="-214308" defTabSz="68578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具体情况</a:t>
            </a:r>
            <a:r>
              <a:rPr lang="en-US" altLang="zh-CN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: </a:t>
            </a:r>
          </a:p>
          <a:p>
            <a:pPr marL="671508" lvl="1" indent="-214308" defTabSz="68578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业务反馈不及时，且一旦有业务反馈说明有较大偏差</a:t>
            </a:r>
            <a:endParaRPr lang="en-US" altLang="zh-CN" sz="1200" dirty="0">
              <a:solidFill>
                <a:schemeClr val="tx1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671508" lvl="1" indent="-214308" defTabSz="68578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当前通过加总约束、统计约束修正，有一定效力，但缺乏系统</a:t>
            </a:r>
            <a:endParaRPr lang="en-US" altLang="zh-CN" sz="1200" dirty="0">
              <a:solidFill>
                <a:schemeClr val="tx1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1E9F1BF7-4978-B643-8276-DFDFA25D84D8}"/>
              </a:ext>
            </a:extLst>
          </p:cNvPr>
          <p:cNvGrpSpPr/>
          <p:nvPr/>
        </p:nvGrpSpPr>
        <p:grpSpPr>
          <a:xfrm>
            <a:off x="662849" y="2529283"/>
            <a:ext cx="583814" cy="514350"/>
            <a:chOff x="-1701372" y="-420624"/>
            <a:chExt cx="778419" cy="685800"/>
          </a:xfrm>
          <a:solidFill>
            <a:schemeClr val="accent4">
              <a:lumMod val="75000"/>
            </a:schemeClr>
          </a:solidFill>
          <a:effectLst/>
        </p:grpSpPr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0E69F810-55F3-D44C-BFB1-C0712E9C064D}"/>
                </a:ext>
              </a:extLst>
            </p:cNvPr>
            <p:cNvSpPr/>
            <p:nvPr/>
          </p:nvSpPr>
          <p:spPr>
            <a:xfrm>
              <a:off x="-1655064" y="-420624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b="1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A4593701-DBD6-9B4B-923A-D6E633AA8AB5}"/>
                </a:ext>
              </a:extLst>
            </p:cNvPr>
            <p:cNvSpPr txBox="1"/>
            <p:nvPr/>
          </p:nvSpPr>
          <p:spPr>
            <a:xfrm>
              <a:off x="-1701372" y="-385500"/>
              <a:ext cx="778419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>
              <a:spAutoFit/>
            </a:bodyPr>
            <a:lstStyle/>
            <a:p>
              <a:pPr algn="ctr"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0</a:t>
              </a:r>
              <a:r>
                <a:rPr lang="en-US" altLang="zh-CN" sz="2400" b="1" dirty="0">
                  <a:solidFill>
                    <a:prstClr val="white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2</a:t>
              </a:r>
              <a:endParaRPr lang="en-US" sz="2400" b="1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  <p:cxnSp>
        <p:nvCxnSpPr>
          <p:cNvPr id="21" name="Straight Connector 4">
            <a:extLst>
              <a:ext uri="{FF2B5EF4-FFF2-40B4-BE49-F238E27FC236}">
                <a16:creationId xmlns:a16="http://schemas.microsoft.com/office/drawing/2014/main" id="{5BCD8991-0161-5F40-9E66-4250C979BD56}"/>
              </a:ext>
            </a:extLst>
          </p:cNvPr>
          <p:cNvCxnSpPr>
            <a:cxnSpLocks/>
          </p:cNvCxnSpPr>
          <p:nvPr/>
        </p:nvCxnSpPr>
        <p:spPr>
          <a:xfrm>
            <a:off x="730250" y="3579813"/>
            <a:ext cx="76104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  <a:effec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Rectangle 3">
            <a:extLst>
              <a:ext uri="{FF2B5EF4-FFF2-40B4-BE49-F238E27FC236}">
                <a16:creationId xmlns:a16="http://schemas.microsoft.com/office/drawing/2014/main" id="{ED92495B-094F-BD48-A89A-6B02A9F1F7AC}"/>
              </a:ext>
            </a:extLst>
          </p:cNvPr>
          <p:cNvSpPr/>
          <p:nvPr/>
        </p:nvSpPr>
        <p:spPr>
          <a:xfrm>
            <a:off x="1298575" y="2436813"/>
            <a:ext cx="6640513" cy="93662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214308" indent="-214308" defTabSz="68578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400" b="1" dirty="0" err="1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方法现状</a:t>
            </a:r>
            <a:r>
              <a:rPr 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:</a:t>
            </a:r>
            <a:r>
              <a:rPr lang="zh-CN" alt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r>
              <a:rPr lang="zh-CN" altLang="en-US" sz="1400" b="1" dirty="0">
                <a:solidFill>
                  <a:srgbClr val="C00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只使用了</a:t>
            </a:r>
            <a:r>
              <a:rPr lang="en-US" altLang="zh-CN" sz="1400" b="1" dirty="0" err="1">
                <a:solidFill>
                  <a:srgbClr val="C00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annie</a:t>
            </a:r>
            <a:r>
              <a:rPr lang="zh-CN" alt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，可以进一步细化并引入其他数据源</a:t>
            </a:r>
            <a:endParaRPr lang="en-US" sz="1400" b="1" dirty="0">
              <a:solidFill>
                <a:schemeClr val="tx1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14308" indent="-214308" defTabSz="68578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具体情况</a:t>
            </a:r>
            <a:r>
              <a:rPr lang="en-US" altLang="zh-CN" sz="1400" b="1" dirty="0">
                <a:solidFill>
                  <a:schemeClr val="tx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: </a:t>
            </a:r>
          </a:p>
          <a:p>
            <a:pPr marL="671508" lvl="1" indent="-214308" defTabSz="68578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校准系数来自真实值与 </a:t>
            </a:r>
            <a:r>
              <a:rPr lang="en-US" altLang="zh-CN" sz="1200" dirty="0" err="1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annie</a:t>
            </a: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 的比率</a:t>
            </a:r>
            <a:endParaRPr lang="en-US" altLang="zh-CN" sz="1200" dirty="0">
              <a:solidFill>
                <a:schemeClr val="tx1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  <a:p>
            <a:pPr marL="671508" lvl="1" indent="-214308" defTabSz="685783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暂未考虑节假日、</a:t>
            </a:r>
            <a:r>
              <a:rPr lang="en-US" altLang="zh-CN" sz="1200" dirty="0" err="1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sensortower</a:t>
            </a:r>
            <a:r>
              <a:rPr lang="zh-CN" altLang="en-US" sz="1200" dirty="0">
                <a:solidFill>
                  <a:schemeClr val="tx1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rPr>
              <a:t>、排行榜等因素信息</a:t>
            </a:r>
            <a:endParaRPr lang="en-US" altLang="zh-CN" sz="1200" dirty="0">
              <a:solidFill>
                <a:schemeClr val="tx1"/>
              </a:solidFill>
              <a:latin typeface="TencentSans W3" panose="020C04030202040F0204" pitchFamily="34" charset="-122"/>
              <a:ea typeface="TencentSans W3" panose="020C04030202040F0204" pitchFamily="34" charset="-122"/>
            </a:endParaRPr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7ECE2DEA-6521-9F4E-BCBD-F82313D96857}"/>
              </a:ext>
            </a:extLst>
          </p:cNvPr>
          <p:cNvGrpSpPr/>
          <p:nvPr/>
        </p:nvGrpSpPr>
        <p:grpSpPr>
          <a:xfrm>
            <a:off x="662849" y="3779970"/>
            <a:ext cx="570990" cy="514350"/>
            <a:chOff x="-1692820" y="-420624"/>
            <a:chExt cx="761320" cy="685800"/>
          </a:xfrm>
          <a:solidFill>
            <a:schemeClr val="accent4">
              <a:lumMod val="75000"/>
            </a:schemeClr>
          </a:solidFill>
          <a:effectLst/>
        </p:grpSpPr>
        <p:sp>
          <p:nvSpPr>
            <p:cNvPr id="24" name="Oval 9">
              <a:extLst>
                <a:ext uri="{FF2B5EF4-FFF2-40B4-BE49-F238E27FC236}">
                  <a16:creationId xmlns:a16="http://schemas.microsoft.com/office/drawing/2014/main" id="{BD8170F2-EE97-AC46-8EE7-EA47699852B8}"/>
                </a:ext>
              </a:extLst>
            </p:cNvPr>
            <p:cNvSpPr/>
            <p:nvPr/>
          </p:nvSpPr>
          <p:spPr>
            <a:xfrm>
              <a:off x="-1655064" y="-420624"/>
              <a:ext cx="685800" cy="6858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b="1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BE63DB4E-6391-3844-8B39-98B6A01CAF1C}"/>
                </a:ext>
              </a:extLst>
            </p:cNvPr>
            <p:cNvSpPr txBox="1"/>
            <p:nvPr/>
          </p:nvSpPr>
          <p:spPr>
            <a:xfrm>
              <a:off x="-1692820" y="-385500"/>
              <a:ext cx="761320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>
              <a:spAutoFit/>
            </a:bodyPr>
            <a:lstStyle/>
            <a:p>
              <a:pPr algn="ctr" defTabSz="685783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dirty="0">
                  <a:solidFill>
                    <a:prstClr val="white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0</a:t>
              </a:r>
              <a:r>
                <a:rPr lang="en-US" altLang="zh-CN" sz="2400" b="1" dirty="0">
                  <a:solidFill>
                    <a:prstClr val="white"/>
                  </a:solidFill>
                  <a:latin typeface="TencentSans W3" panose="020C04030202040F0204" pitchFamily="34" charset="-122"/>
                  <a:ea typeface="TencentSans W3" panose="020C04030202040F0204" pitchFamily="34" charset="-122"/>
                </a:rPr>
                <a:t>3</a:t>
              </a:r>
              <a:endParaRPr lang="en-US" sz="2400" b="1" dirty="0">
                <a:solidFill>
                  <a:prstClr val="white"/>
                </a:solidFill>
                <a:latin typeface="TencentSans W3" panose="020C04030202040F0204" pitchFamily="34" charset="-122"/>
                <a:ea typeface="TencentSans W3" panose="020C04030202040F0204" pitchFamily="34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3">
            <a:extLst>
              <a:ext uri="{FF2B5EF4-FFF2-40B4-BE49-F238E27FC236}">
                <a16:creationId xmlns:a16="http://schemas.microsoft.com/office/drawing/2014/main" id="{8CC215B2-3AB9-F549-BFCC-127F19B00077}"/>
              </a:ext>
            </a:extLst>
          </p:cNvPr>
          <p:cNvSpPr txBox="1">
            <a:spLocks/>
          </p:cNvSpPr>
          <p:nvPr/>
        </p:nvSpPr>
        <p:spPr bwMode="auto">
          <a:xfrm>
            <a:off x="-9525" y="-107950"/>
            <a:ext cx="5829300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7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3" panose="020C04030202040F0204"/>
              </a:rPr>
              <a:t>数据校准项目背景</a:t>
            </a:r>
          </a:p>
        </p:txBody>
      </p:sp>
      <p:sp>
        <p:nvSpPr>
          <p:cNvPr id="16387" name="文本框 1">
            <a:extLst>
              <a:ext uri="{FF2B5EF4-FFF2-40B4-BE49-F238E27FC236}">
                <a16:creationId xmlns:a16="http://schemas.microsoft.com/office/drawing/2014/main" id="{83B5812C-4921-EC40-AC1D-991ED47DF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700088"/>
            <a:ext cx="8713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16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外部数据质量难以保证，不能直接使用，需要进行</a:t>
            </a:r>
            <a:r>
              <a:rPr kumimoji="1" lang="zh-CN" altLang="en-US" sz="1600" b="1" dirty="0">
                <a:solidFill>
                  <a:srgbClr val="C00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数据校准</a:t>
            </a:r>
            <a:endParaRPr kumimoji="1" lang="en-US" altLang="zh-CN" sz="1600" b="1" dirty="0">
              <a:solidFill>
                <a:srgbClr val="C0000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6388" name="文本框 2">
            <a:extLst>
              <a:ext uri="{FF2B5EF4-FFF2-40B4-BE49-F238E27FC236}">
                <a16:creationId xmlns:a16="http://schemas.microsoft.com/office/drawing/2014/main" id="{152183BC-7EAC-5B40-BA29-44D625A7B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038225"/>
            <a:ext cx="6408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kumimoji="1" lang="en-US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AppAnnie</a:t>
            </a:r>
            <a:r>
              <a:rPr kumimoji="1" lang="zh-CN" altLang="en-US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对游戏指标的估算，质量不高；不同游戏之间误差不一，相差巨大</a:t>
            </a:r>
            <a:endParaRPr kumimoji="1" lang="en-US" altLang="zh-CN" sz="12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kumimoji="1" lang="en-US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QuestMobile</a:t>
            </a:r>
            <a:r>
              <a:rPr kumimoji="1" lang="zh-CN" altLang="en-US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对于具体游戏数据的估算稍好于</a:t>
            </a:r>
            <a:r>
              <a:rPr kumimoji="1" lang="en-US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AppAnnie</a:t>
            </a:r>
            <a:r>
              <a:rPr kumimoji="1" lang="zh-CN" altLang="en-US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，但是仍然有上述问题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C6239B8-61B5-D942-82D1-00F551B26FAB}"/>
              </a:ext>
            </a:extLst>
          </p:cNvPr>
          <p:cNvSpPr/>
          <p:nvPr/>
        </p:nvSpPr>
        <p:spPr>
          <a:xfrm>
            <a:off x="344488" y="1801813"/>
            <a:ext cx="4103687" cy="314642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pic>
        <p:nvPicPr>
          <p:cNvPr id="16390" name="图片 5">
            <a:extLst>
              <a:ext uri="{FF2B5EF4-FFF2-40B4-BE49-F238E27FC236}">
                <a16:creationId xmlns:a16="http://schemas.microsoft.com/office/drawing/2014/main" id="{2055A1A3-68DB-FD46-A955-6EB04CF1E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066925"/>
            <a:ext cx="3640137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5173410-993C-3E4F-A42E-AE323C4F74D4}"/>
              </a:ext>
            </a:extLst>
          </p:cNvPr>
          <p:cNvSpPr/>
          <p:nvPr/>
        </p:nvSpPr>
        <p:spPr>
          <a:xfrm>
            <a:off x="4664075" y="1801813"/>
            <a:ext cx="4103688" cy="314642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16392" name="文本框 6">
            <a:extLst>
              <a:ext uri="{FF2B5EF4-FFF2-40B4-BE49-F238E27FC236}">
                <a16:creationId xmlns:a16="http://schemas.microsoft.com/office/drawing/2014/main" id="{B65078CE-BE68-2C44-A8D6-366E3A0D3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3" y="1581150"/>
            <a:ext cx="2760662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kumimoji="1" lang="zh-CN" altLang="en-US"/>
          </a:p>
        </p:txBody>
      </p:sp>
      <p:sp>
        <p:nvSpPr>
          <p:cNvPr id="16393" name="文本框 7">
            <a:extLst>
              <a:ext uri="{FF2B5EF4-FFF2-40B4-BE49-F238E27FC236}">
                <a16:creationId xmlns:a16="http://schemas.microsoft.com/office/drawing/2014/main" id="{9EBFA597-9D26-CC4A-952D-C7EECD031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687" y="1581150"/>
            <a:ext cx="2935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400" b="1" dirty="0" err="1">
                <a:latin typeface="TencentSans W7" panose="020C04030202040F0204" pitchFamily="34" charset="-122"/>
                <a:ea typeface="TencentSans W7" panose="020C04030202040F0204" pitchFamily="34" charset="-122"/>
              </a:rPr>
              <a:t>AppAnnie</a:t>
            </a:r>
            <a:r>
              <a:rPr kumimoji="1" lang="zh-CN" altLang="en-US" sz="1400" b="1" dirty="0">
                <a:latin typeface="TencentSans W7" panose="020C04030202040F0204" pitchFamily="34" charset="-122"/>
                <a:ea typeface="TencentSans W7" panose="020C04030202040F0204" pitchFamily="34" charset="-122"/>
              </a:rPr>
              <a:t>估算数据与真实值比较</a:t>
            </a:r>
          </a:p>
        </p:txBody>
      </p:sp>
      <p:sp>
        <p:nvSpPr>
          <p:cNvPr id="16394" name="文本框 35">
            <a:extLst>
              <a:ext uri="{FF2B5EF4-FFF2-40B4-BE49-F238E27FC236}">
                <a16:creationId xmlns:a16="http://schemas.microsoft.com/office/drawing/2014/main" id="{AAF8C573-A10A-E040-AD19-5FE9E9A589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25" y="1679575"/>
            <a:ext cx="2211388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kumimoji="1" lang="zh-CN" altLang="en-US"/>
          </a:p>
        </p:txBody>
      </p:sp>
      <p:sp>
        <p:nvSpPr>
          <p:cNvPr id="16395" name="文本框 30">
            <a:extLst>
              <a:ext uri="{FF2B5EF4-FFF2-40B4-BE49-F238E27FC236}">
                <a16:creationId xmlns:a16="http://schemas.microsoft.com/office/drawing/2014/main" id="{CCF1E7CC-16C2-D24C-B7DF-144790330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0225" y="1617663"/>
            <a:ext cx="23383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z="1400" b="1">
                <a:latin typeface="TencentSans W7" panose="020C04030202040F0204" pitchFamily="34" charset="-122"/>
                <a:ea typeface="TencentSans W7" panose="020C04030202040F0204" pitchFamily="34" charset="-122"/>
              </a:rPr>
              <a:t>QM</a:t>
            </a:r>
            <a:r>
              <a:rPr kumimoji="1" lang="zh-CN" altLang="en-US" sz="1400" b="1">
                <a:latin typeface="TencentSans W7" panose="020C04030202040F0204" pitchFamily="34" charset="-122"/>
                <a:ea typeface="TencentSans W7" panose="020C04030202040F0204" pitchFamily="34" charset="-122"/>
              </a:rPr>
              <a:t>估算数据与真实值比较</a:t>
            </a:r>
          </a:p>
        </p:txBody>
      </p:sp>
      <p:pic>
        <p:nvPicPr>
          <p:cNvPr id="16396" name="图片 8">
            <a:extLst>
              <a:ext uri="{FF2B5EF4-FFF2-40B4-BE49-F238E27FC236}">
                <a16:creationId xmlns:a16="http://schemas.microsoft.com/office/drawing/2014/main" id="{C4A7E6B8-AF6E-0845-A689-6B049D916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2066925"/>
            <a:ext cx="3624262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标题 3">
            <a:extLst>
              <a:ext uri="{FF2B5EF4-FFF2-40B4-BE49-F238E27FC236}">
                <a16:creationId xmlns:a16="http://schemas.microsoft.com/office/drawing/2014/main" id="{800EA2ED-B122-B04F-BAD2-74FAAD540684}"/>
              </a:ext>
            </a:extLst>
          </p:cNvPr>
          <p:cNvSpPr txBox="1">
            <a:spLocks/>
          </p:cNvSpPr>
          <p:nvPr/>
        </p:nvSpPr>
        <p:spPr bwMode="auto">
          <a:xfrm>
            <a:off x="-9525" y="-114300"/>
            <a:ext cx="5829300" cy="11017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kumimoji="1" lang="zh-CN" altLang="en-US" sz="27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项目现状（</a:t>
            </a:r>
            <a:r>
              <a:rPr kumimoji="1" lang="zh-CN" altLang="en-US" sz="2700" b="1" dirty="0">
                <a:solidFill>
                  <a:schemeClr val="bg1">
                    <a:lumMod val="50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与曾经的计划项</a:t>
            </a:r>
            <a:r>
              <a:rPr kumimoji="1" lang="zh-CN" altLang="en-US" sz="27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66A5BA0D-3A1F-0241-8D3C-F8E3D4FE8666}"/>
              </a:ext>
            </a:extLst>
          </p:cNvPr>
          <p:cNvGrpSpPr>
            <a:grpSpLocks/>
          </p:cNvGrpSpPr>
          <p:nvPr/>
        </p:nvGrpSpPr>
        <p:grpSpPr bwMode="auto">
          <a:xfrm>
            <a:off x="2317750" y="987425"/>
            <a:ext cx="6781800" cy="3567113"/>
            <a:chOff x="207763" y="950913"/>
            <a:chExt cx="6780609" cy="3567112"/>
          </a:xfrm>
        </p:grpSpPr>
        <p:grpSp>
          <p:nvGrpSpPr>
            <p:cNvPr id="32" name="Group 5">
              <a:extLst>
                <a:ext uri="{FF2B5EF4-FFF2-40B4-BE49-F238E27FC236}">
                  <a16:creationId xmlns:a16="http://schemas.microsoft.com/office/drawing/2014/main" id="{41CCFB54-1863-B648-8B36-0F3B15103558}"/>
                </a:ext>
              </a:extLst>
            </p:cNvPr>
            <p:cNvGrpSpPr>
              <a:grpSpLocks/>
            </p:cNvGrpSpPr>
            <p:nvPr/>
          </p:nvGrpSpPr>
          <p:grpSpPr bwMode="gray">
            <a:xfrm>
              <a:off x="207763" y="2270383"/>
              <a:ext cx="6780609" cy="745331"/>
              <a:chOff x="226" y="2029"/>
              <a:chExt cx="5330" cy="576"/>
            </a:xfrm>
            <a:gradFill flip="none" rotWithShape="1">
              <a:gsLst>
                <a:gs pos="0">
                  <a:srgbClr val="0070C0">
                    <a:tint val="66000"/>
                    <a:satMod val="160000"/>
                  </a:srgbClr>
                </a:gs>
                <a:gs pos="50000">
                  <a:srgbClr val="0070C0">
                    <a:tint val="44500"/>
                    <a:satMod val="160000"/>
                  </a:srgbClr>
                </a:gs>
                <a:gs pos="100000">
                  <a:srgbClr val="0070C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</p:grpSpPr>
          <p:sp>
            <p:nvSpPr>
              <p:cNvPr id="33" name="Rectangle 6">
                <a:extLst>
                  <a:ext uri="{FF2B5EF4-FFF2-40B4-BE49-F238E27FC236}">
                    <a16:creationId xmlns:a16="http://schemas.microsoft.com/office/drawing/2014/main" id="{E711A303-6BD8-894E-B6F4-20D3FF3799B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26" y="2185"/>
                <a:ext cx="4797" cy="2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defTabSz="505988" fontAlgn="auto">
                  <a:spcBef>
                    <a:spcPts val="0"/>
                  </a:spcBef>
                  <a:spcAft>
                    <a:spcPts val="0"/>
                  </a:spcAft>
                  <a:tabLst>
                    <a:tab pos="291327" algn="r"/>
                    <a:tab pos="866312" algn="r"/>
                    <a:tab pos="1441298" algn="r"/>
                    <a:tab pos="2023952" algn="r"/>
                    <a:tab pos="2598937" algn="r"/>
                    <a:tab pos="3173923" algn="r"/>
                    <a:tab pos="3756576" algn="r"/>
                    <a:tab pos="4331562" algn="r"/>
                    <a:tab pos="4906547" algn="r"/>
                    <a:tab pos="5489201" algn="r"/>
                    <a:tab pos="6064187" algn="r"/>
                  </a:tabLst>
                  <a:defRPr/>
                </a:pPr>
                <a:endParaRPr lang="en-US" sz="1125" b="1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34" name="AutoShape 7">
                <a:extLst>
                  <a:ext uri="{FF2B5EF4-FFF2-40B4-BE49-F238E27FC236}">
                    <a16:creationId xmlns:a16="http://schemas.microsoft.com/office/drawing/2014/main" id="{7D6DFEFB-DB75-DD4D-8F61-B760D7C5187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rot="5400000">
                <a:off x="4969" y="2018"/>
                <a:ext cx="576" cy="598"/>
              </a:xfrm>
              <a:prstGeom prst="flowChartExtra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CA" dirty="0">
                  <a:latin typeface="+mn-lt"/>
                </a:endParaRPr>
              </a:p>
            </p:txBody>
          </p:sp>
        </p:grpSp>
        <p:sp>
          <p:nvSpPr>
            <p:cNvPr id="18443" name="Line 24">
              <a:extLst>
                <a:ext uri="{FF2B5EF4-FFF2-40B4-BE49-F238E27FC236}">
                  <a16:creationId xmlns:a16="http://schemas.microsoft.com/office/drawing/2014/main" id="{F859B72F-95DE-3C45-80A9-E71094D1D5C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990600" y="2139357"/>
              <a:ext cx="0" cy="340317"/>
            </a:xfrm>
            <a:prstGeom prst="line">
              <a:avLst/>
            </a:prstGeom>
            <a:noFill/>
            <a:ln w="19050">
              <a:solidFill>
                <a:srgbClr val="32323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600" tIns="36800" rIns="73600" bIns="36800"/>
            <a:lstStyle/>
            <a:p>
              <a:endParaRPr lang="en-CN"/>
            </a:p>
          </p:txBody>
        </p:sp>
        <p:sp>
          <p:nvSpPr>
            <p:cNvPr id="18444" name="TextBox 2">
              <a:extLst>
                <a:ext uri="{FF2B5EF4-FFF2-40B4-BE49-F238E27FC236}">
                  <a16:creationId xmlns:a16="http://schemas.microsoft.com/office/drawing/2014/main" id="{93D3248D-BE61-2A46-9C4F-32AE9D2DAF77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28600" y="950913"/>
              <a:ext cx="2260600" cy="137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290" rIns="34290">
              <a:spAutoFit/>
            </a:bodyPr>
            <a:lstStyle>
              <a:lvl1pPr marL="136525" indent="-136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71475" indent="-1714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4556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650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zh-CN" altLang="en-US" sz="16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数据</a:t>
              </a:r>
              <a:r>
                <a:rPr lang="zh-CN" altLang="en-CA" sz="16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校准</a:t>
              </a:r>
              <a:endParaRPr lang="en-CA" altLang="zh-CN" sz="16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lvl="1">
                <a:spcBef>
                  <a:spcPts val="288"/>
                </a:spcBef>
                <a:buSzPct val="100000"/>
                <a:buFont typeface="Courier New" panose="02070309020205020404" pitchFamily="49" charset="0"/>
                <a:buChar char="o"/>
              </a:pPr>
              <a:r>
                <a:rPr lang="zh-CN" altLang="en-CA" sz="1200" b="1">
                  <a:solidFill>
                    <a:srgbClr val="C0000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校准</a:t>
              </a:r>
              <a:r>
                <a:rPr lang="en-CA" altLang="zh-CN" sz="1200" b="1">
                  <a:solidFill>
                    <a:srgbClr val="C0000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系数</a:t>
              </a:r>
              <a:r>
                <a:rPr lang="zh-CN" altLang="en-US" sz="1200" b="1">
                  <a:solidFill>
                    <a:srgbClr val="C0000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=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CA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真实数</a:t>
              </a:r>
              <a:r>
                <a:rPr lang="zh-CN" altLang="en-CA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字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/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annie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数字 </a:t>
              </a:r>
              <a:endParaRPr lang="en-US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lvl="1">
                <a:spcBef>
                  <a:spcPts val="288"/>
                </a:spcBef>
                <a:buSzPct val="100000"/>
                <a:buFont typeface="Courier New" panose="02070309020205020404" pitchFamily="49" charset="0"/>
                <a:buChar char="o"/>
              </a:pPr>
              <a:r>
                <a:rPr lang="en-CA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竞品</a:t>
              </a:r>
              <a:r>
                <a:rPr lang="zh-CN" altLang="en-CA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校准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后数字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=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CA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annie数</a:t>
              </a:r>
              <a:r>
                <a:rPr lang="zh-CN" altLang="en-CA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字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* </a:t>
              </a:r>
              <a:r>
                <a:rPr lang="zh-CN" altLang="en-US" sz="1200" b="1">
                  <a:solidFill>
                    <a:srgbClr val="C0000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校准系数</a:t>
              </a:r>
              <a:endParaRPr lang="en-CA" altLang="zh-CN" sz="1200" b="1">
                <a:solidFill>
                  <a:srgbClr val="C00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lvl="2">
                <a:spcBef>
                  <a:spcPts val="288"/>
                </a:spcBef>
                <a:buSzPct val="140000"/>
              </a:pPr>
              <a:endPara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18445" name="Line 24">
              <a:extLst>
                <a:ext uri="{FF2B5EF4-FFF2-40B4-BE49-F238E27FC236}">
                  <a16:creationId xmlns:a16="http://schemas.microsoft.com/office/drawing/2014/main" id="{1FA8C02C-F1A2-A14B-95AD-9B6BD574840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341563" y="2852738"/>
              <a:ext cx="0" cy="527050"/>
            </a:xfrm>
            <a:prstGeom prst="line">
              <a:avLst/>
            </a:prstGeom>
            <a:noFill/>
            <a:ln w="19050">
              <a:solidFill>
                <a:srgbClr val="32323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600" tIns="36800" rIns="73600" bIns="36800"/>
            <a:lstStyle/>
            <a:p>
              <a:endParaRPr lang="en-CN"/>
            </a:p>
          </p:txBody>
        </p:sp>
        <p:sp>
          <p:nvSpPr>
            <p:cNvPr id="18440" name="TextBox 2">
              <a:extLst>
                <a:ext uri="{FF2B5EF4-FFF2-40B4-BE49-F238E27FC236}">
                  <a16:creationId xmlns:a16="http://schemas.microsoft.com/office/drawing/2014/main" id="{8AB3E83F-4D0D-A94A-9363-D43610E01459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47378" y="3324225"/>
              <a:ext cx="1931649" cy="1193800"/>
            </a:xfrm>
            <a:prstGeom prst="rect">
              <a:avLst/>
            </a:prstGeom>
            <a:noFill/>
            <a:ln>
              <a:noFill/>
            </a:ln>
          </p:spPr>
          <p:txBody>
            <a:bodyPr lIns="34290" rIns="34290">
              <a:spAutoFit/>
            </a:bodyPr>
            <a:lstStyle>
              <a:lvl1pPr marL="136525" indent="-136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36550" indent="-136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4556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650"/>
                </a:spcBef>
                <a:buSzPct val="100000"/>
                <a:buFont typeface="Verdana" panose="020B0604030504040204" pitchFamily="34" charset="0"/>
                <a:buChar char="•"/>
                <a:defRPr/>
              </a:pPr>
              <a:r>
                <a:rPr lang="zh-CN" altLang="en-CA" sz="1600" b="1" dirty="0">
                  <a:solidFill>
                    <a:schemeClr val="bg1">
                      <a:lumMod val="50000"/>
                    </a:schemeClr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引</a:t>
              </a:r>
              <a:r>
                <a:rPr lang="en-CA" altLang="zh-CN" sz="1600" b="1" dirty="0" err="1">
                  <a:solidFill>
                    <a:schemeClr val="bg1">
                      <a:lumMod val="50000"/>
                    </a:schemeClr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入辅助信息</a:t>
              </a:r>
              <a:endParaRPr lang="en-CA" altLang="zh-CN" sz="1600" b="1" dirty="0">
                <a:solidFill>
                  <a:schemeClr val="bg1">
                    <a:lumMod val="50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marL="371475" lvl="1" indent="-171450">
                <a:spcBef>
                  <a:spcPts val="288"/>
                </a:spcBef>
                <a:buSzPct val="100000"/>
                <a:buFont typeface="Courier New" panose="02070309020205020404" pitchFamily="49" charset="0"/>
                <a:buChar char="o"/>
                <a:defRPr/>
              </a:pPr>
              <a:r>
                <a:rPr lang="en-CA" altLang="zh-CN" sz="1200" b="1" dirty="0" err="1">
                  <a:solidFill>
                    <a:schemeClr val="bg1">
                      <a:lumMod val="50000"/>
                    </a:schemeClr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新闻中抽取</a:t>
              </a:r>
              <a:endParaRPr lang="en-CA" altLang="zh-CN" sz="1200" b="1" dirty="0">
                <a:solidFill>
                  <a:schemeClr val="bg1">
                    <a:lumMod val="50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marL="371475" lvl="1" indent="-171450">
                <a:spcBef>
                  <a:spcPts val="288"/>
                </a:spcBef>
                <a:buSzPct val="100000"/>
                <a:buFont typeface="Courier New" panose="02070309020205020404" pitchFamily="49" charset="0"/>
                <a:buChar char="o"/>
                <a:defRPr/>
              </a:pPr>
              <a:r>
                <a:rPr lang="en-CA" altLang="zh-CN" sz="1200" b="1" dirty="0" err="1">
                  <a:solidFill>
                    <a:schemeClr val="bg1">
                      <a:lumMod val="50000"/>
                    </a:schemeClr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业务方或商务提供的其他参考信息</a:t>
              </a:r>
              <a:endParaRPr lang="en-CA" altLang="zh-CN" sz="1200" b="1" dirty="0">
                <a:solidFill>
                  <a:schemeClr val="bg1">
                    <a:lumMod val="50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lvl="2">
                <a:spcBef>
                  <a:spcPts val="288"/>
                </a:spcBef>
                <a:buSzPct val="140000"/>
                <a:defRPr/>
              </a:pPr>
              <a:endParaRPr lang="en-CA" altLang="zh-CN" sz="12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18447" name="Line 24">
              <a:extLst>
                <a:ext uri="{FF2B5EF4-FFF2-40B4-BE49-F238E27FC236}">
                  <a16:creationId xmlns:a16="http://schemas.microsoft.com/office/drawing/2014/main" id="{06A6EEC9-327F-0E4C-A0A1-ED83DE6F6C8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817938" y="1952625"/>
              <a:ext cx="0" cy="527050"/>
            </a:xfrm>
            <a:prstGeom prst="line">
              <a:avLst/>
            </a:prstGeom>
            <a:noFill/>
            <a:ln w="19050">
              <a:solidFill>
                <a:srgbClr val="32323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600" tIns="36800" rIns="73600" bIns="36800"/>
            <a:lstStyle/>
            <a:p>
              <a:endParaRPr lang="en-CN"/>
            </a:p>
          </p:txBody>
        </p:sp>
        <p:sp>
          <p:nvSpPr>
            <p:cNvPr id="18442" name="TextBox 2">
              <a:extLst>
                <a:ext uri="{FF2B5EF4-FFF2-40B4-BE49-F238E27FC236}">
                  <a16:creationId xmlns:a16="http://schemas.microsoft.com/office/drawing/2014/main" id="{91B57284-C8ED-EE4F-8B95-95D126D707AC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40953" y="979488"/>
              <a:ext cx="2226871" cy="1192213"/>
            </a:xfrm>
            <a:prstGeom prst="rect">
              <a:avLst/>
            </a:prstGeom>
            <a:noFill/>
            <a:ln>
              <a:noFill/>
            </a:ln>
          </p:spPr>
          <p:txBody>
            <a:bodyPr lIns="34290" rIns="34290">
              <a:spAutoFit/>
            </a:bodyPr>
            <a:lstStyle>
              <a:lvl1pPr marL="136525" indent="-136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36550" indent="-136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455613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650"/>
                </a:spcBef>
                <a:buSzPct val="100000"/>
                <a:buFont typeface="Verdana" panose="020B0604030504040204" pitchFamily="34" charset="0"/>
                <a:buChar char="•"/>
                <a:defRPr/>
              </a:pPr>
              <a:r>
                <a:rPr lang="zh-CN" altLang="en-CA" sz="1600" b="1" dirty="0">
                  <a:solidFill>
                    <a:schemeClr val="bg1">
                      <a:lumMod val="50000"/>
                    </a:schemeClr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引</a:t>
              </a: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入榜单数据</a:t>
              </a:r>
              <a:endParaRPr lang="en-CA" altLang="zh-CN" sz="1600" b="1" dirty="0">
                <a:solidFill>
                  <a:schemeClr val="bg1">
                    <a:lumMod val="50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marL="371475" lvl="1" indent="-171450">
                <a:spcBef>
                  <a:spcPts val="288"/>
                </a:spcBef>
                <a:buSzPct val="100000"/>
                <a:buFont typeface="Courier New" panose="02070309020205020404" pitchFamily="49" charset="0"/>
                <a:buChar char="o"/>
                <a:defRPr/>
              </a:pPr>
              <a:r>
                <a:rPr lang="en-CA" altLang="zh-CN" sz="1200" b="1" dirty="0" err="1">
                  <a:solidFill>
                    <a:schemeClr val="bg1">
                      <a:lumMod val="50000"/>
                    </a:schemeClr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榜单rank与相关matrices呈幂律分布</a:t>
              </a:r>
              <a:endParaRPr lang="en-CA" altLang="zh-CN" sz="1200" b="1" dirty="0">
                <a:solidFill>
                  <a:schemeClr val="bg1">
                    <a:lumMod val="50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marL="371475" lvl="1" indent="-171450">
                <a:spcBef>
                  <a:spcPts val="288"/>
                </a:spcBef>
                <a:buSzPct val="100000"/>
                <a:buFont typeface="Courier New" panose="02070309020205020404" pitchFamily="49" charset="0"/>
                <a:buChar char="o"/>
                <a:defRPr/>
              </a:pPr>
              <a:r>
                <a:rPr lang="en-CA" altLang="zh-CN" sz="1200" b="1" dirty="0" err="1">
                  <a:solidFill>
                    <a:schemeClr val="bg1">
                      <a:lumMod val="50000"/>
                    </a:schemeClr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Xgboost预测</a:t>
              </a:r>
              <a:endParaRPr lang="en-CA" altLang="zh-CN" sz="1200" b="1" dirty="0">
                <a:solidFill>
                  <a:schemeClr val="bg1">
                    <a:lumMod val="50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lvl="2">
                <a:spcBef>
                  <a:spcPts val="288"/>
                </a:spcBef>
                <a:buSzPct val="140000"/>
                <a:defRPr/>
              </a:pPr>
              <a:endParaRPr lang="en-CA" altLang="zh-CN" sz="12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18449" name="Line 24">
              <a:extLst>
                <a:ext uri="{FF2B5EF4-FFF2-40B4-BE49-F238E27FC236}">
                  <a16:creationId xmlns:a16="http://schemas.microsoft.com/office/drawing/2014/main" id="{9EEDF05F-CDC4-3D42-B831-9A370F0CF8D3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5080000" y="2852738"/>
              <a:ext cx="0" cy="527050"/>
            </a:xfrm>
            <a:prstGeom prst="line">
              <a:avLst/>
            </a:prstGeom>
            <a:noFill/>
            <a:ln w="19050">
              <a:solidFill>
                <a:srgbClr val="32323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73600" tIns="36800" rIns="73600" bIns="36800"/>
            <a:lstStyle/>
            <a:p>
              <a:endParaRPr lang="en-CN"/>
            </a:p>
          </p:txBody>
        </p:sp>
        <p:sp>
          <p:nvSpPr>
            <p:cNvPr id="18450" name="TextBox 2">
              <a:extLst>
                <a:ext uri="{FF2B5EF4-FFF2-40B4-BE49-F238E27FC236}">
                  <a16:creationId xmlns:a16="http://schemas.microsoft.com/office/drawing/2014/main" id="{D460291D-7F13-C143-989D-CE433ED989C4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817938" y="3351213"/>
              <a:ext cx="3092450" cy="1007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290" rIns="34290">
              <a:spAutoFit/>
            </a:bodyPr>
            <a:lstStyle>
              <a:lvl1pPr marL="136525" indent="-136525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371475" indent="-1714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ts val="650"/>
                </a:spcBef>
                <a:buSzPct val="100000"/>
                <a:buFont typeface="Verdana" panose="020B0604030504040204" pitchFamily="34" charset="0"/>
                <a:buChar char="•"/>
              </a:pPr>
              <a:r>
                <a:rPr lang="zh-CN" altLang="en-US" sz="16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评估</a:t>
              </a:r>
              <a:r>
                <a:rPr lang="en-CA" altLang="zh-CN" sz="16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修正</a:t>
              </a:r>
            </a:p>
            <a:p>
              <a:pPr lvl="1">
                <a:spcBef>
                  <a:spcPts val="288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en-CA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根据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约束，进一步修正校准后数据</a:t>
              </a:r>
              <a:endPara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lvl="1">
                <a:spcBef>
                  <a:spcPts val="288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加总约束：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e.g.,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sum(local)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=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global</a:t>
              </a:r>
            </a:p>
            <a:p>
              <a:pPr lvl="1">
                <a:spcBef>
                  <a:spcPts val="288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统计约束：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e.g.,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a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&lt;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mau/dau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&lt;</a:t>
              </a:r>
              <a:r>
                <a:rPr lang="zh-CN" altLang="en-US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lang="en-US" altLang="zh-CN" sz="1200" b="1">
                  <a:solidFill>
                    <a:srgbClr val="0070C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b</a:t>
              </a:r>
              <a:endPara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pic>
          <p:nvPicPr>
            <p:cNvPr id="18451" name="图片 3">
              <a:extLst>
                <a:ext uri="{FF2B5EF4-FFF2-40B4-BE49-F238E27FC236}">
                  <a16:creationId xmlns:a16="http://schemas.microsoft.com/office/drawing/2014/main" id="{0206A46D-6989-4141-B249-343F1C6B6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557" y="3304008"/>
              <a:ext cx="766762" cy="1006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52" name="图片 9">
              <a:extLst>
                <a:ext uri="{FF2B5EF4-FFF2-40B4-BE49-F238E27FC236}">
                  <a16:creationId xmlns:a16="http://schemas.microsoft.com/office/drawing/2014/main" id="{DBF07C91-32BC-7D4F-B3AC-CDF8C1ACD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7325" y="1008063"/>
              <a:ext cx="757238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36" name="Group 2">
            <a:extLst>
              <a:ext uri="{FF2B5EF4-FFF2-40B4-BE49-F238E27FC236}">
                <a16:creationId xmlns:a16="http://schemas.microsoft.com/office/drawing/2014/main" id="{CF152BC9-6B3A-AA47-8EA0-D66C997A5D31}"/>
              </a:ext>
            </a:extLst>
          </p:cNvPr>
          <p:cNvGrpSpPr>
            <a:grpSpLocks/>
          </p:cNvGrpSpPr>
          <p:nvPr/>
        </p:nvGrpSpPr>
        <p:grpSpPr bwMode="auto">
          <a:xfrm>
            <a:off x="-9525" y="833438"/>
            <a:ext cx="2154238" cy="3405187"/>
            <a:chOff x="6810375" y="995363"/>
            <a:chExt cx="2154238" cy="3405187"/>
          </a:xfrm>
        </p:grpSpPr>
        <p:sp>
          <p:nvSpPr>
            <p:cNvPr id="68" name="圆角矩形 67">
              <a:extLst>
                <a:ext uri="{FF2B5EF4-FFF2-40B4-BE49-F238E27FC236}">
                  <a16:creationId xmlns:a16="http://schemas.microsoft.com/office/drawing/2014/main" id="{93DA5419-66A8-204D-9CC5-DBF13AC39B98}"/>
                </a:ext>
              </a:extLst>
            </p:cNvPr>
            <p:cNvSpPr/>
            <p:nvPr/>
          </p:nvSpPr>
          <p:spPr>
            <a:xfrm>
              <a:off x="7119938" y="1581150"/>
              <a:ext cx="1844675" cy="2819400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9" name="泪珠形 68">
              <a:extLst>
                <a:ext uri="{FF2B5EF4-FFF2-40B4-BE49-F238E27FC236}">
                  <a16:creationId xmlns:a16="http://schemas.microsoft.com/office/drawing/2014/main" id="{2A144256-8B79-EB49-B153-0C68A879C535}"/>
                </a:ext>
              </a:extLst>
            </p:cNvPr>
            <p:cNvSpPr/>
            <p:nvPr/>
          </p:nvSpPr>
          <p:spPr>
            <a:xfrm rot="5400000">
              <a:off x="6815931" y="989807"/>
              <a:ext cx="744537" cy="755650"/>
            </a:xfrm>
            <a:prstGeom prst="teardrop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pic>
          <p:nvPicPr>
            <p:cNvPr id="18439" name="图片 69" descr="图标&#10;&#10;描述已自动生成">
              <a:extLst>
                <a:ext uri="{FF2B5EF4-FFF2-40B4-BE49-F238E27FC236}">
                  <a16:creationId xmlns:a16="http://schemas.microsoft.com/office/drawing/2014/main" id="{85C58624-9ED4-B14E-80E3-97491266E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63" y="1004888"/>
              <a:ext cx="70167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B1FB0F6E-5C76-F543-B4F9-379B18A99B0D}"/>
                </a:ext>
              </a:extLst>
            </p:cNvPr>
            <p:cNvSpPr txBox="1"/>
            <p:nvPr/>
          </p:nvSpPr>
          <p:spPr>
            <a:xfrm>
              <a:off x="7183438" y="1892300"/>
              <a:ext cx="1727200" cy="8921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1600" b="1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假设</a:t>
              </a:r>
              <a:endParaRPr kumimoji="1" lang="en-US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marL="214308" indent="-214308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b="1" dirty="0">
                  <a:solidFill>
                    <a:srgbClr val="FFC00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同国家，同品类，误差相同，且在一段时间内保持不变</a:t>
              </a:r>
              <a:endParaRPr kumimoji="1" lang="en-US" altLang="zh-CN" sz="1200" b="1" dirty="0">
                <a:solidFill>
                  <a:srgbClr val="FFC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408B0A2-9524-2C49-A742-3B682B260BD4}"/>
                </a:ext>
              </a:extLst>
            </p:cNvPr>
            <p:cNvSpPr txBox="1"/>
            <p:nvPr/>
          </p:nvSpPr>
          <p:spPr>
            <a:xfrm>
              <a:off x="7183438" y="3011488"/>
              <a:ext cx="1719262" cy="107791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zh-CN" altLang="en-US" sz="1600" b="1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优化目标</a:t>
              </a:r>
              <a:endParaRPr kumimoji="1" lang="en-US" altLang="zh-CN" b="1" dirty="0">
                <a:solidFill>
                  <a:schemeClr val="bg1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  <a:p>
              <a:pPr marL="214308" indent="-214308">
                <a:buFont typeface="Arial" panose="020B0604020202020204" pitchFamily="34" charset="0"/>
                <a:buChar char="•"/>
                <a:defRPr/>
              </a:pPr>
              <a:r>
                <a:rPr kumimoji="1" lang="zh-CN" altLang="en-US" sz="1200" b="1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校准数据保持稳定，尤其是</a:t>
              </a:r>
              <a:r>
                <a:rPr kumimoji="1" lang="en-US" altLang="zh-CN" sz="1200" b="1" dirty="0">
                  <a:solidFill>
                    <a:srgbClr val="FFC00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MLBB</a:t>
              </a:r>
              <a:r>
                <a:rPr kumimoji="1" lang="zh-CN" altLang="en-US" sz="1200" b="1" dirty="0">
                  <a:solidFill>
                    <a:srgbClr val="FFC00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和</a:t>
              </a:r>
              <a:r>
                <a:rPr kumimoji="1" lang="en-US" altLang="zh-CN" sz="1200" b="1" dirty="0" err="1">
                  <a:solidFill>
                    <a:srgbClr val="FFC00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FreeFire</a:t>
              </a:r>
              <a:r>
                <a:rPr kumimoji="1" lang="en-US" altLang="zh-CN" sz="1200" b="1" dirty="0">
                  <a:solidFill>
                    <a:srgbClr val="FFC000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 </a:t>
              </a:r>
              <a:r>
                <a:rPr kumimoji="1" lang="zh-CN" altLang="en-US" sz="1200" b="1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，无明显</a:t>
              </a:r>
              <a:r>
                <a:rPr kumimoji="1" lang="en-US" altLang="zh-CN" sz="1200" b="1" dirty="0">
                  <a:solidFill>
                    <a:schemeClr val="bg1"/>
                  </a:solidFill>
                  <a:latin typeface="TencentSans W7" panose="020C04030202040F0204" pitchFamily="34" charset="-122"/>
                  <a:ea typeface="TencentSans W7" panose="020C04030202040F0204" pitchFamily="34" charset="-122"/>
                </a:rPr>
                <a:t>bug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3">
            <a:extLst>
              <a:ext uri="{FF2B5EF4-FFF2-40B4-BE49-F238E27FC236}">
                <a16:creationId xmlns:a16="http://schemas.microsoft.com/office/drawing/2014/main" id="{A9CECA78-E1CA-424F-86DC-51165DA49965}"/>
              </a:ext>
            </a:extLst>
          </p:cNvPr>
          <p:cNvSpPr txBox="1">
            <a:spLocks/>
          </p:cNvSpPr>
          <p:nvPr/>
        </p:nvSpPr>
        <p:spPr bwMode="auto">
          <a:xfrm>
            <a:off x="-9525" y="-114300"/>
            <a:ext cx="58293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7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优化一：工程优化</a:t>
            </a:r>
          </a:p>
        </p:txBody>
      </p:sp>
      <p:grpSp>
        <p:nvGrpSpPr>
          <p:cNvPr id="27" name="Group 5">
            <a:extLst>
              <a:ext uri="{FF2B5EF4-FFF2-40B4-BE49-F238E27FC236}">
                <a16:creationId xmlns:a16="http://schemas.microsoft.com/office/drawing/2014/main" id="{7E04B1BB-BA77-4178-911D-D52BD95CDA43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771525"/>
            <a:ext cx="3311525" cy="3141663"/>
            <a:chOff x="395536" y="1771203"/>
            <a:chExt cx="3311599" cy="3141662"/>
          </a:xfrm>
        </p:grpSpPr>
        <p:grpSp>
          <p:nvGrpSpPr>
            <p:cNvPr id="28" name="Group 4">
              <a:extLst>
                <a:ext uri="{FF2B5EF4-FFF2-40B4-BE49-F238E27FC236}">
                  <a16:creationId xmlns:a16="http://schemas.microsoft.com/office/drawing/2014/main" id="{CE043931-B963-4DD9-B04C-8E892EB9D5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36" y="1922810"/>
              <a:ext cx="3311599" cy="2990055"/>
              <a:chOff x="468313" y="1491630"/>
              <a:chExt cx="3311599" cy="2990055"/>
            </a:xfrm>
          </p:grpSpPr>
          <p:sp>
            <p:nvSpPr>
              <p:cNvPr id="30" name="矩形 4">
                <a:extLst>
                  <a:ext uri="{FF2B5EF4-FFF2-40B4-BE49-F238E27FC236}">
                    <a16:creationId xmlns:a16="http://schemas.microsoft.com/office/drawing/2014/main" id="{1AC0AA10-803C-4BE0-BDFE-932B1FF75787}"/>
                  </a:ext>
                </a:extLst>
              </p:cNvPr>
              <p:cNvSpPr/>
              <p:nvPr/>
            </p:nvSpPr>
            <p:spPr>
              <a:xfrm>
                <a:off x="468313" y="1492423"/>
                <a:ext cx="3311599" cy="298926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pic>
            <p:nvPicPr>
              <p:cNvPr id="31" name="Picture 1">
                <a:extLst>
                  <a:ext uri="{FF2B5EF4-FFF2-40B4-BE49-F238E27FC236}">
                    <a16:creationId xmlns:a16="http://schemas.microsoft.com/office/drawing/2014/main" id="{C0517893-9F57-45AC-99BB-D6365E3F89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267" y="1647998"/>
                <a:ext cx="2833687" cy="2833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" name="文本框 7">
              <a:extLst>
                <a:ext uri="{FF2B5EF4-FFF2-40B4-BE49-F238E27FC236}">
                  <a16:creationId xmlns:a16="http://schemas.microsoft.com/office/drawing/2014/main" id="{E24CBF3E-9891-4F41-BD27-48BA30D02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7075" y="1771203"/>
              <a:ext cx="1188518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400" b="1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工程</a:t>
              </a:r>
              <a:r>
                <a:rPr kumimoji="1" lang="zh-CN" altLang="en-CN" sz="1400" b="1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现状</a:t>
              </a:r>
              <a:endParaRPr kumimoji="1" lang="zh-CN" altLang="en-US" sz="1400" b="1"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</p:grpSp>
      <p:sp>
        <p:nvSpPr>
          <p:cNvPr id="32" name="TextBox 6">
            <a:extLst>
              <a:ext uri="{FF2B5EF4-FFF2-40B4-BE49-F238E27FC236}">
                <a16:creationId xmlns:a16="http://schemas.microsoft.com/office/drawing/2014/main" id="{25B282BF-3E11-4C7E-B1A6-5984904FA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4054475"/>
            <a:ext cx="378618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函数耦合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：不同功能的函数</a:t>
            </a:r>
            <a:r>
              <a:rPr lang="zh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聚合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在一起，交互逻辑复杂</a:t>
            </a:r>
            <a:endParaRPr lang="en-US" altLang="zh-CN" sz="1400" b="1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游戏耦合：所有游戏的校准流程混在一起</a:t>
            </a:r>
            <a:endParaRPr lang="en-CN" altLang="en-CN" sz="1400" b="1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3" name="矩形 4">
            <a:extLst>
              <a:ext uri="{FF2B5EF4-FFF2-40B4-BE49-F238E27FC236}">
                <a16:creationId xmlns:a16="http://schemas.microsoft.com/office/drawing/2014/main" id="{2E67480B-92B7-41A2-A650-A0AA5BF53467}"/>
              </a:ext>
            </a:extLst>
          </p:cNvPr>
          <p:cNvSpPr/>
          <p:nvPr/>
        </p:nvSpPr>
        <p:spPr>
          <a:xfrm>
            <a:off x="3852863" y="923925"/>
            <a:ext cx="4967287" cy="298926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34" name="文本框 7">
            <a:extLst>
              <a:ext uri="{FF2B5EF4-FFF2-40B4-BE49-F238E27FC236}">
                <a16:creationId xmlns:a16="http://schemas.microsoft.com/office/drawing/2014/main" id="{85DBB072-D20B-4CD9-9D4E-36B283E34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75" y="771525"/>
            <a:ext cx="1189038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 b="1">
                <a:latin typeface="TencentSans W7" panose="020C04030202040F0204" pitchFamily="34" charset="-122"/>
                <a:ea typeface="TencentSans W7" panose="020C04030202040F0204" pitchFamily="34" charset="-122"/>
              </a:rPr>
              <a:t>优化思路</a:t>
            </a:r>
          </a:p>
        </p:txBody>
      </p:sp>
      <p:grpSp>
        <p:nvGrpSpPr>
          <p:cNvPr id="35" name="Group 15">
            <a:extLst>
              <a:ext uri="{FF2B5EF4-FFF2-40B4-BE49-F238E27FC236}">
                <a16:creationId xmlns:a16="http://schemas.microsoft.com/office/drawing/2014/main" id="{8AA9DA20-8101-41DC-9903-8330FC78AEB0}"/>
              </a:ext>
            </a:extLst>
          </p:cNvPr>
          <p:cNvGrpSpPr>
            <a:grpSpLocks/>
          </p:cNvGrpSpPr>
          <p:nvPr/>
        </p:nvGrpSpPr>
        <p:grpSpPr bwMode="auto">
          <a:xfrm>
            <a:off x="4557713" y="1681163"/>
            <a:ext cx="3746500" cy="1312862"/>
            <a:chOff x="4307490" y="1600765"/>
            <a:chExt cx="3745607" cy="1312258"/>
          </a:xfrm>
        </p:grpSpPr>
        <p:cxnSp>
          <p:nvCxnSpPr>
            <p:cNvPr id="36" name="Straight Arrow Connector 12">
              <a:extLst>
                <a:ext uri="{FF2B5EF4-FFF2-40B4-BE49-F238E27FC236}">
                  <a16:creationId xmlns:a16="http://schemas.microsoft.com/office/drawing/2014/main" id="{A44BD418-46A0-4E9E-9B38-6DCF1B486489}"/>
                </a:ext>
              </a:extLst>
            </p:cNvPr>
            <p:cNvCxnSpPr>
              <a:cxnSpLocks/>
            </p:cNvCxnSpPr>
            <p:nvPr/>
          </p:nvCxnSpPr>
          <p:spPr>
            <a:xfrm>
              <a:off x="4572539" y="1865755"/>
              <a:ext cx="3480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9">
              <a:extLst>
                <a:ext uri="{FF2B5EF4-FFF2-40B4-BE49-F238E27FC236}">
                  <a16:creationId xmlns:a16="http://schemas.microsoft.com/office/drawing/2014/main" id="{25E96FF5-2C0F-4506-8B80-C358946ECC36}"/>
                </a:ext>
              </a:extLst>
            </p:cNvPr>
            <p:cNvCxnSpPr>
              <a:cxnSpLocks/>
            </p:cNvCxnSpPr>
            <p:nvPr/>
          </p:nvCxnSpPr>
          <p:spPr>
            <a:xfrm>
              <a:off x="4572539" y="2648033"/>
              <a:ext cx="3480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" descr="May be an image of text that says 'NEXT'">
              <a:extLst>
                <a:ext uri="{FF2B5EF4-FFF2-40B4-BE49-F238E27FC236}">
                  <a16:creationId xmlns:a16="http://schemas.microsoft.com/office/drawing/2014/main" id="{C91FCD24-50B2-4120-AC7C-AF193FA7D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490" y="1600765"/>
              <a:ext cx="529020" cy="52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8" descr="Free Fire">
              <a:extLst>
                <a:ext uri="{FF2B5EF4-FFF2-40B4-BE49-F238E27FC236}">
                  <a16:creationId xmlns:a16="http://schemas.microsoft.com/office/drawing/2014/main" id="{A8116CAA-453A-4DCB-97B6-7341211B7A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490" y="2384003"/>
              <a:ext cx="529020" cy="52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0C4EE832-6454-4A04-BFDF-B7DEA62CC949}"/>
                </a:ext>
              </a:extLst>
            </p:cNvPr>
            <p:cNvSpPr/>
            <p:nvPr/>
          </p:nvSpPr>
          <p:spPr>
            <a:xfrm>
              <a:off x="5080418" y="2417951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task1</a:t>
              </a:r>
              <a:endParaRPr lang="en-CN" sz="1400" dirty="0"/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E020044E-3058-4390-85D9-3BC622552E32}"/>
                </a:ext>
              </a:extLst>
            </p:cNvPr>
            <p:cNvSpPr/>
            <p:nvPr/>
          </p:nvSpPr>
          <p:spPr>
            <a:xfrm>
              <a:off x="5080418" y="1654715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task1</a:t>
              </a:r>
              <a:endParaRPr lang="en-CN" sz="1400" dirty="0"/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D295000D-FE07-4B6F-B49D-E2FE3B339C8C}"/>
                </a:ext>
              </a:extLst>
            </p:cNvPr>
            <p:cNvSpPr/>
            <p:nvPr/>
          </p:nvSpPr>
          <p:spPr>
            <a:xfrm>
              <a:off x="6062847" y="1654715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task2</a:t>
              </a:r>
              <a:endParaRPr lang="en-CN" sz="1400" dirty="0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C98A0F5-6483-4015-8CA7-5D5CF48DB609}"/>
                </a:ext>
              </a:extLst>
            </p:cNvPr>
            <p:cNvSpPr/>
            <p:nvPr/>
          </p:nvSpPr>
          <p:spPr>
            <a:xfrm>
              <a:off x="6062847" y="2417951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task4</a:t>
              </a:r>
              <a:endParaRPr lang="en-CN" sz="1400" dirty="0"/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B608890A-1A28-4F6A-83B1-B85E1CC9031A}"/>
                </a:ext>
              </a:extLst>
            </p:cNvPr>
            <p:cNvSpPr/>
            <p:nvPr/>
          </p:nvSpPr>
          <p:spPr>
            <a:xfrm>
              <a:off x="7038926" y="1654715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task3</a:t>
              </a:r>
              <a:endParaRPr lang="en-CN" sz="1400" dirty="0"/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D1403F5D-E918-4C95-A74C-69028D921D99}"/>
                </a:ext>
              </a:extLst>
            </p:cNvPr>
            <p:cNvSpPr/>
            <p:nvPr/>
          </p:nvSpPr>
          <p:spPr>
            <a:xfrm>
              <a:off x="7038926" y="2417951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task3</a:t>
              </a:r>
              <a:endParaRPr lang="en-CN" sz="1400" dirty="0"/>
            </a:p>
          </p:txBody>
        </p:sp>
      </p:grpSp>
      <p:sp>
        <p:nvSpPr>
          <p:cNvPr id="46" name="TextBox 18">
            <a:extLst>
              <a:ext uri="{FF2B5EF4-FFF2-40B4-BE49-F238E27FC236}">
                <a16:creationId xmlns:a16="http://schemas.microsoft.com/office/drawing/2014/main" id="{97E437DF-E06D-4AFD-9C2A-3BAD623F9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13" y="1069975"/>
            <a:ext cx="1622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b="1"/>
              <a:t>①</a:t>
            </a:r>
            <a:r>
              <a:rPr lang="zh-CN" altLang="en-US" sz="1400">
                <a:latin typeface="Kaiti SC" panose="02010600040101010101" pitchFamily="2" charset="-122"/>
                <a:ea typeface="Kaiti SC" panose="02010600040101010101" pitchFamily="2" charset="-122"/>
              </a:rPr>
              <a:t>：不同游戏</a:t>
            </a:r>
            <a:endParaRPr lang="en-US" altLang="zh-CN" sz="140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ctr"/>
            <a:r>
              <a:rPr lang="zh-CN" altLang="en-US" sz="1400">
                <a:latin typeface="Kaiti SC" panose="02010600040101010101" pitchFamily="2" charset="-122"/>
                <a:ea typeface="Kaiti SC" panose="02010600040101010101" pitchFamily="2" charset="-122"/>
              </a:rPr>
              <a:t>校准流程分离</a:t>
            </a:r>
            <a:endParaRPr lang="en-CN" altLang="en-CN" sz="1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7" name="TextBox 51">
            <a:extLst>
              <a:ext uri="{FF2B5EF4-FFF2-40B4-BE49-F238E27FC236}">
                <a16:creationId xmlns:a16="http://schemas.microsoft.com/office/drawing/2014/main" id="{0556B686-1BC6-45EA-B8B9-D9AEC8E5C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088" y="1079500"/>
            <a:ext cx="1833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b="1"/>
              <a:t>②</a:t>
            </a:r>
            <a:r>
              <a:rPr lang="zh-CN" altLang="en-US" sz="1400">
                <a:latin typeface="Kaiti SC" panose="02010600040101010101" pitchFamily="2" charset="-122"/>
                <a:ea typeface="Kaiti SC" panose="02010600040101010101" pitchFamily="2" charset="-122"/>
              </a:rPr>
              <a:t>：子任务独立封装，解除耦合</a:t>
            </a:r>
            <a:endParaRPr lang="en-CN" altLang="en-CN" sz="1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8" name="TextBox 52">
            <a:extLst>
              <a:ext uri="{FF2B5EF4-FFF2-40B4-BE49-F238E27FC236}">
                <a16:creationId xmlns:a16="http://schemas.microsoft.com/office/drawing/2014/main" id="{DCA2EFD1-19C2-4E0A-B402-3EE044D46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4124325"/>
            <a:ext cx="4783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解耦游戏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：独立不同游戏的校准流程，以便针对性优化</a:t>
            </a:r>
            <a:endParaRPr lang="en-US" altLang="zh-CN" sz="1400" b="1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解耦任务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：独立封装不同任务，实现任务灵活可扩展性</a:t>
            </a:r>
            <a:endParaRPr lang="en-US" altLang="zh-CN" sz="1400" b="1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9" name="TextBox 53">
            <a:extLst>
              <a:ext uri="{FF2B5EF4-FFF2-40B4-BE49-F238E27FC236}">
                <a16:creationId xmlns:a16="http://schemas.microsoft.com/office/drawing/2014/main" id="{CB324421-0417-4D64-82EB-5F3B00623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238" y="3132138"/>
            <a:ext cx="39481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b="1" dirty="0"/>
              <a:t>③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：采用类似微服务思想与责任链设计模式，定义接口与顺序依赖后，子任务处理当前数据，处理完成向后传递数据</a:t>
            </a:r>
            <a:endParaRPr lang="en-CN" altLang="en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3946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4">
            <a:extLst>
              <a:ext uri="{FF2B5EF4-FFF2-40B4-BE49-F238E27FC236}">
                <a16:creationId xmlns:a16="http://schemas.microsoft.com/office/drawing/2014/main" id="{6A2328F0-13A0-4D19-8AA2-8B9DF058F6BC}"/>
              </a:ext>
            </a:extLst>
          </p:cNvPr>
          <p:cNvSpPr/>
          <p:nvPr/>
        </p:nvSpPr>
        <p:spPr>
          <a:xfrm>
            <a:off x="520700" y="1806575"/>
            <a:ext cx="3133725" cy="2149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N"/>
          </a:p>
        </p:txBody>
      </p:sp>
      <p:grpSp>
        <p:nvGrpSpPr>
          <p:cNvPr id="51" name="Group 20">
            <a:extLst>
              <a:ext uri="{FF2B5EF4-FFF2-40B4-BE49-F238E27FC236}">
                <a16:creationId xmlns:a16="http://schemas.microsoft.com/office/drawing/2014/main" id="{0685F361-537B-4793-A07E-091FC58CD5D1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036638"/>
            <a:ext cx="3673475" cy="3551237"/>
            <a:chOff x="2483768" y="1131590"/>
            <a:chExt cx="3672023" cy="3551995"/>
          </a:xfrm>
        </p:grpSpPr>
        <p:grpSp>
          <p:nvGrpSpPr>
            <p:cNvPr id="52" name="Group 5">
              <a:extLst>
                <a:ext uri="{FF2B5EF4-FFF2-40B4-BE49-F238E27FC236}">
                  <a16:creationId xmlns:a16="http://schemas.microsoft.com/office/drawing/2014/main" id="{B228F3BD-96C4-4A68-8208-079C7299DF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3768" y="1131590"/>
              <a:ext cx="3672023" cy="3551995"/>
              <a:chOff x="35112" y="1771202"/>
              <a:chExt cx="3672023" cy="3551995"/>
            </a:xfrm>
          </p:grpSpPr>
          <p:sp>
            <p:nvSpPr>
              <p:cNvPr id="54" name="矩形 4">
                <a:extLst>
                  <a:ext uri="{FF2B5EF4-FFF2-40B4-BE49-F238E27FC236}">
                    <a16:creationId xmlns:a16="http://schemas.microsoft.com/office/drawing/2014/main" id="{F489F4D5-6063-452E-9D80-D90C8F91B3F5}"/>
                  </a:ext>
                </a:extLst>
              </p:cNvPr>
              <p:cNvSpPr/>
              <p:nvPr/>
            </p:nvSpPr>
            <p:spPr>
              <a:xfrm>
                <a:off x="35112" y="1922046"/>
                <a:ext cx="3672023" cy="3401151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sp>
            <p:nvSpPr>
              <p:cNvPr id="55" name="文本框 7">
                <a:extLst>
                  <a:ext uri="{FF2B5EF4-FFF2-40B4-BE49-F238E27FC236}">
                    <a16:creationId xmlns:a16="http://schemas.microsoft.com/office/drawing/2014/main" id="{A60A5E8D-034C-4876-A95A-3451BFD26C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6864" y="1771202"/>
                <a:ext cx="1188518" cy="307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400" b="1">
                    <a:latin typeface="TencentSans W7" panose="020C04030202040F0204" pitchFamily="34" charset="-122"/>
                    <a:ea typeface="TencentSans W7" panose="020C04030202040F0204" pitchFamily="34" charset="-122"/>
                  </a:rPr>
                  <a:t>方法</a:t>
                </a:r>
                <a:r>
                  <a:rPr kumimoji="1" lang="zh-CN" altLang="en-CN" sz="1400" b="1">
                    <a:latin typeface="TencentSans W7" panose="020C04030202040F0204" pitchFamily="34" charset="-122"/>
                    <a:ea typeface="TencentSans W7" panose="020C04030202040F0204" pitchFamily="34" charset="-122"/>
                  </a:rPr>
                  <a:t>现状</a:t>
                </a:r>
                <a:endParaRPr kumimoji="1" lang="zh-CN" altLang="en-US" sz="1400" b="1">
                  <a:latin typeface="TencentSans W7" panose="020C04030202040F0204" pitchFamily="34" charset="-122"/>
                  <a:ea typeface="TencentSans W7" panose="020C04030202040F0204" pitchFamily="34" charset="-122"/>
                </a:endParaRPr>
              </a:p>
            </p:txBody>
          </p:sp>
        </p:grpSp>
        <p:sp>
          <p:nvSpPr>
            <p:cNvPr id="53" name="TextBox 19">
              <a:extLst>
                <a:ext uri="{FF2B5EF4-FFF2-40B4-BE49-F238E27FC236}">
                  <a16:creationId xmlns:a16="http://schemas.microsoft.com/office/drawing/2014/main" id="{067D905E-EE85-46EB-9A02-FE0311CE5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2683" y="1483254"/>
              <a:ext cx="31341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CN" altLang="en-CN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校准数字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lang="en-US" altLang="zh-CN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=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lang="en-US" altLang="zh-CN" sz="1600" dirty="0" err="1">
                  <a:latin typeface="Kaiti SC" panose="02010600040101010101" pitchFamily="2" charset="-122"/>
                  <a:ea typeface="Kaiti SC" panose="02010600040101010101" pitchFamily="2" charset="-122"/>
                </a:rPr>
                <a:t>annie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数字 * 校准系数</a:t>
              </a:r>
              <a:endParaRPr lang="en-CN" altLang="en-CN" sz="1600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sp>
        <p:nvSpPr>
          <p:cNvPr id="56" name="TextBox 21">
            <a:extLst>
              <a:ext uri="{FF2B5EF4-FFF2-40B4-BE49-F238E27FC236}">
                <a16:creationId xmlns:a16="http://schemas.microsoft.com/office/drawing/2014/main" id="{6468A9BA-B2B5-46DD-9674-4D92655F10B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77594" y="1995686"/>
            <a:ext cx="2353016" cy="276999"/>
          </a:xfrm>
          <a:prstGeom prst="rect">
            <a:avLst/>
          </a:prstGeom>
          <a:blipFill>
            <a:blip r:embed="rId4"/>
            <a:stretch>
              <a:fillRect l="-2151" r="-2688" b="-33333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57" name="TextBox 64">
            <a:extLst>
              <a:ext uri="{FF2B5EF4-FFF2-40B4-BE49-F238E27FC236}">
                <a16:creationId xmlns:a16="http://schemas.microsoft.com/office/drawing/2014/main" id="{BABFFC9B-8C7F-4D2B-A5D7-061CA8EA546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0904" y="2487309"/>
            <a:ext cx="2513252" cy="604140"/>
          </a:xfrm>
          <a:prstGeom prst="rect">
            <a:avLst/>
          </a:prstGeom>
          <a:blipFill>
            <a:blip r:embed="rId5"/>
            <a:stretch>
              <a:fillRect l="-2010" t="-153061" b="-236735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58" name="TextBox 65">
            <a:extLst>
              <a:ext uri="{FF2B5EF4-FFF2-40B4-BE49-F238E27FC236}">
                <a16:creationId xmlns:a16="http://schemas.microsoft.com/office/drawing/2014/main" id="{405F953E-81E2-444B-9D61-1DABD147EB2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3608" y="3217312"/>
            <a:ext cx="1750929" cy="606897"/>
          </a:xfrm>
          <a:prstGeom prst="rect">
            <a:avLst/>
          </a:prstGeom>
          <a:blipFill>
            <a:blip r:embed="rId6"/>
            <a:stretch>
              <a:fillRect l="-2174" t="-79167" r="-2174" b="-110417"/>
            </a:stretch>
          </a:blipFill>
        </p:spPr>
        <p:txBody>
          <a:bodyPr/>
          <a:lstStyle/>
          <a:p>
            <a:r>
              <a:rPr lang="en-CN" dirty="0">
                <a:noFill/>
              </a:rPr>
              <a:t> </a:t>
            </a:r>
          </a:p>
        </p:txBody>
      </p:sp>
      <p:sp>
        <p:nvSpPr>
          <p:cNvPr id="59" name="TextBox 66">
            <a:extLst>
              <a:ext uri="{FF2B5EF4-FFF2-40B4-BE49-F238E27FC236}">
                <a16:creationId xmlns:a16="http://schemas.microsoft.com/office/drawing/2014/main" id="{631514FF-9EDE-474C-AE20-6D6DCA6FF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156075"/>
            <a:ext cx="378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当前方法本质上是基于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MLE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估计</a:t>
            </a:r>
          </a:p>
        </p:txBody>
      </p:sp>
      <p:grpSp>
        <p:nvGrpSpPr>
          <p:cNvPr id="60" name="Group 69">
            <a:extLst>
              <a:ext uri="{FF2B5EF4-FFF2-40B4-BE49-F238E27FC236}">
                <a16:creationId xmlns:a16="http://schemas.microsoft.com/office/drawing/2014/main" id="{0C51B1D1-1814-438A-8746-F8662A68F415}"/>
              </a:ext>
            </a:extLst>
          </p:cNvPr>
          <p:cNvGrpSpPr>
            <a:grpSpLocks/>
          </p:cNvGrpSpPr>
          <p:nvPr/>
        </p:nvGrpSpPr>
        <p:grpSpPr bwMode="auto">
          <a:xfrm>
            <a:off x="4067175" y="573339"/>
            <a:ext cx="4556125" cy="4284953"/>
            <a:chOff x="2483768" y="1137370"/>
            <a:chExt cx="4556331" cy="3546215"/>
          </a:xfrm>
        </p:grpSpPr>
        <p:grpSp>
          <p:nvGrpSpPr>
            <p:cNvPr id="61" name="Group 70">
              <a:extLst>
                <a:ext uri="{FF2B5EF4-FFF2-40B4-BE49-F238E27FC236}">
                  <a16:creationId xmlns:a16="http://schemas.microsoft.com/office/drawing/2014/main" id="{62085D48-F71A-4D57-A558-D8995B0117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3768" y="1137370"/>
              <a:ext cx="4556331" cy="3546215"/>
              <a:chOff x="35112" y="1776982"/>
              <a:chExt cx="4556331" cy="3546215"/>
            </a:xfrm>
          </p:grpSpPr>
          <p:sp>
            <p:nvSpPr>
              <p:cNvPr id="63" name="矩形 4">
                <a:extLst>
                  <a:ext uri="{FF2B5EF4-FFF2-40B4-BE49-F238E27FC236}">
                    <a16:creationId xmlns:a16="http://schemas.microsoft.com/office/drawing/2014/main" id="{68A419DA-8A99-46E9-A222-647B0D316169}"/>
                  </a:ext>
                </a:extLst>
              </p:cNvPr>
              <p:cNvSpPr/>
              <p:nvPr/>
            </p:nvSpPr>
            <p:spPr>
              <a:xfrm>
                <a:off x="35112" y="1923021"/>
                <a:ext cx="4556331" cy="3400176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sp>
            <p:nvSpPr>
              <p:cNvPr id="64" name="文本框 7">
                <a:extLst>
                  <a:ext uri="{FF2B5EF4-FFF2-40B4-BE49-F238E27FC236}">
                    <a16:creationId xmlns:a16="http://schemas.microsoft.com/office/drawing/2014/main" id="{770BB22D-BDDE-45EF-9AE2-5DC7DA6FC0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9018" y="1776982"/>
                <a:ext cx="1188518" cy="307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400" b="1">
                    <a:latin typeface="TencentSans W7" panose="020C04030202040F0204" pitchFamily="34" charset="-122"/>
                    <a:ea typeface="TencentSans W7" panose="020C04030202040F0204" pitchFamily="34" charset="-122"/>
                  </a:rPr>
                  <a:t>优化思路</a:t>
                </a:r>
              </a:p>
            </p:txBody>
          </p:sp>
        </p:grpSp>
        <p:sp>
          <p:nvSpPr>
            <p:cNvPr id="62" name="TextBox 72">
              <a:extLst>
                <a:ext uri="{FF2B5EF4-FFF2-40B4-BE49-F238E27FC236}">
                  <a16:creationId xmlns:a16="http://schemas.microsoft.com/office/drawing/2014/main" id="{2AE122A5-E8B1-4440-98AB-075B288E58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268" y="1342179"/>
              <a:ext cx="438132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CN" altLang="en-CN" sz="16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优化</a:t>
              </a:r>
              <a:r>
                <a:rPr lang="en-CN" altLang="en-CN" sz="1600" b="1" dirty="0"/>
                <a:t>①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：将锚点信息作为后验引入，通过 </a:t>
              </a:r>
              <a:r>
                <a:rPr lang="en-US" altLang="zh-CN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MAP</a:t>
              </a:r>
            </a:p>
            <a:p>
              <a:pPr algn="ctr"/>
              <a:r>
                <a:rPr lang="en-US" altLang="en-CN" sz="1600" dirty="0" err="1">
                  <a:latin typeface="Kaiti SC" panose="02010600040101010101" pitchFamily="2" charset="-122"/>
                  <a:ea typeface="Kaiti SC" panose="02010600040101010101" pitchFamily="2" charset="-122"/>
                </a:rPr>
                <a:t>校准数据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，形成统一的框架</a:t>
              </a:r>
              <a:endParaRPr lang="en-CN" altLang="en-CN" sz="1600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sp>
        <p:nvSpPr>
          <p:cNvPr id="66" name="TextBox 76">
            <a:extLst>
              <a:ext uri="{FF2B5EF4-FFF2-40B4-BE49-F238E27FC236}">
                <a16:creationId xmlns:a16="http://schemas.microsoft.com/office/drawing/2014/main" id="{C688617D-0364-4542-908D-A5EF133D283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84030" y="2234057"/>
            <a:ext cx="1322733" cy="295209"/>
          </a:xfrm>
          <a:prstGeom prst="rect">
            <a:avLst/>
          </a:prstGeom>
          <a:blipFill>
            <a:blip r:embed="rId7"/>
            <a:stretch>
              <a:fillRect l="-2857" r="-5714" b="-28000"/>
            </a:stretch>
          </a:blipFill>
        </p:spPr>
        <p:txBody>
          <a:bodyPr/>
          <a:lstStyle/>
          <a:p>
            <a:r>
              <a:rPr lang="en-CN" dirty="0">
                <a:noFill/>
              </a:rPr>
              <a:t> </a:t>
            </a:r>
          </a:p>
        </p:txBody>
      </p:sp>
      <p:sp>
        <p:nvSpPr>
          <p:cNvPr id="67" name="TextBox 77">
            <a:extLst>
              <a:ext uri="{FF2B5EF4-FFF2-40B4-BE49-F238E27FC236}">
                <a16:creationId xmlns:a16="http://schemas.microsoft.com/office/drawing/2014/main" id="{D9F52DC8-D232-44E1-BD1B-3893B8BB548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32040" y="2733325"/>
            <a:ext cx="2920800" cy="512128"/>
          </a:xfrm>
          <a:prstGeom prst="rect">
            <a:avLst/>
          </a:prstGeom>
          <a:blipFill>
            <a:blip r:embed="rId8"/>
            <a:stretch>
              <a:fillRect l="-1732" t="-202439" r="-2165" b="-282927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68" name="TextBox 78">
            <a:extLst>
              <a:ext uri="{FF2B5EF4-FFF2-40B4-BE49-F238E27FC236}">
                <a16:creationId xmlns:a16="http://schemas.microsoft.com/office/drawing/2014/main" id="{444F44D3-2628-404C-9E48-9FBA03776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3831" y="2932666"/>
            <a:ext cx="3992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600" b="1" dirty="0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600" dirty="0"/>
              <a:t>②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zh-CN" altLang="en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引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入榜单序关系，实现区间估计</a:t>
            </a:r>
            <a:endParaRPr lang="en-CN" altLang="en-CN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9" name="Picture 2" descr="May be an image of text that says 'NEXT'">
            <a:extLst>
              <a:ext uri="{FF2B5EF4-FFF2-40B4-BE49-F238E27FC236}">
                <a16:creationId xmlns:a16="http://schemas.microsoft.com/office/drawing/2014/main" id="{89C9A444-BA97-4633-9FD5-F91A1DD6E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787" y="3290748"/>
            <a:ext cx="528637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8" descr="Free Fire">
            <a:extLst>
              <a:ext uri="{FF2B5EF4-FFF2-40B4-BE49-F238E27FC236}">
                <a16:creationId xmlns:a16="http://schemas.microsoft.com/office/drawing/2014/main" id="{ACE0F88F-8103-4932-887B-289A79DE3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462" y="3292336"/>
            <a:ext cx="530225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0" descr="Question, mark, circle Free Icon - Icon-Icons.com">
            <a:extLst>
              <a:ext uri="{FF2B5EF4-FFF2-40B4-BE49-F238E27FC236}">
                <a16:creationId xmlns:a16="http://schemas.microsoft.com/office/drawing/2014/main" id="{68CD7C53-79D4-4726-B8CA-070A67B8B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924" y="3200261"/>
            <a:ext cx="67151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26">
            <a:extLst>
              <a:ext uri="{FF2B5EF4-FFF2-40B4-BE49-F238E27FC236}">
                <a16:creationId xmlns:a16="http://schemas.microsoft.com/office/drawing/2014/main" id="{1672FCF1-91AD-4DF3-8CF5-06F743B1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474" y="3370123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&gt;</a:t>
            </a:r>
            <a:endParaRPr lang="en-CN" altLang="en-CN"/>
          </a:p>
        </p:txBody>
      </p:sp>
      <p:sp>
        <p:nvSpPr>
          <p:cNvPr id="73" name="TextBox 81">
            <a:extLst>
              <a:ext uri="{FF2B5EF4-FFF2-40B4-BE49-F238E27FC236}">
                <a16:creationId xmlns:a16="http://schemas.microsoft.com/office/drawing/2014/main" id="{1599B358-37F4-4AAE-B24B-0F9BF578B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1237" y="3371711"/>
            <a:ext cx="319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&gt;</a:t>
            </a:r>
            <a:endParaRPr lang="en-CN" altLang="en-CN"/>
          </a:p>
        </p:txBody>
      </p:sp>
      <p:sp>
        <p:nvSpPr>
          <p:cNvPr id="74" name="标题 3">
            <a:extLst>
              <a:ext uri="{FF2B5EF4-FFF2-40B4-BE49-F238E27FC236}">
                <a16:creationId xmlns:a16="http://schemas.microsoft.com/office/drawing/2014/main" id="{38F0C532-4EEA-4ED0-B8E8-24ABE3CE80E1}"/>
              </a:ext>
            </a:extLst>
          </p:cNvPr>
          <p:cNvSpPr txBox="1">
            <a:spLocks/>
          </p:cNvSpPr>
          <p:nvPr/>
        </p:nvSpPr>
        <p:spPr bwMode="auto">
          <a:xfrm>
            <a:off x="-9525" y="-114300"/>
            <a:ext cx="58293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7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优化二：方法优化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A66CA15-EC9C-49AD-B38D-D95EECF967D1}"/>
              </a:ext>
            </a:extLst>
          </p:cNvPr>
          <p:cNvSpPr/>
          <p:nvPr/>
        </p:nvSpPr>
        <p:spPr>
          <a:xfrm>
            <a:off x="4342560" y="285208"/>
            <a:ext cx="288479" cy="288131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70C0"/>
                </a:solidFill>
                <a:ea typeface="TencentSans W3" panose="020C04030202040F0204"/>
              </a:rPr>
              <a:t>1</a:t>
            </a:r>
            <a:endParaRPr lang="zh-CN" altLang="en-US" dirty="0">
              <a:solidFill>
                <a:srgbClr val="0070C0"/>
              </a:solidFill>
              <a:ea typeface="TencentSans W3" panose="020C04030202040F02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76CF44-46C4-4F69-9DA2-9C1C434B62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3831" y="1345365"/>
            <a:ext cx="4381130" cy="1577493"/>
          </a:xfrm>
          <a:prstGeom prst="rect">
            <a:avLst/>
          </a:prstGeom>
        </p:spPr>
      </p:pic>
      <p:sp>
        <p:nvSpPr>
          <p:cNvPr id="29" name="TextBox 78">
            <a:extLst>
              <a:ext uri="{FF2B5EF4-FFF2-40B4-BE49-F238E27FC236}">
                <a16:creationId xmlns:a16="http://schemas.microsoft.com/office/drawing/2014/main" id="{AA91590E-C5DF-4BE8-9012-4C1E17CBC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172" y="3894563"/>
            <a:ext cx="43811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CN" altLang="en-CN" sz="1600" b="1" dirty="0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600" b="1" dirty="0"/>
              <a:t>③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zh-CN" altLang="en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引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入其他的因子（</a:t>
            </a:r>
            <a:r>
              <a:rPr lang="en-US" altLang="zh-CN" sz="1600" dirty="0" err="1">
                <a:latin typeface="Kaiti SC" panose="02010600040101010101" pitchFamily="2" charset="-122"/>
                <a:ea typeface="Kaiti SC" panose="02010600040101010101" pitchFamily="2" charset="-122"/>
              </a:rPr>
              <a:t>sensortower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数据，活跃人数等），建立多元线性回归模型</a:t>
            </a:r>
            <a:r>
              <a:rPr lang="en-US" altLang="zh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	</a:t>
            </a:r>
            <a:endParaRPr lang="en-CN" altLang="en-CN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B3BD8E-9C68-9945-8B2E-5AEA24C47C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42560" y="4506439"/>
            <a:ext cx="3826955" cy="2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388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62">
            <a:extLst>
              <a:ext uri="{FF2B5EF4-FFF2-40B4-BE49-F238E27FC236}">
                <a16:creationId xmlns:a16="http://schemas.microsoft.com/office/drawing/2014/main" id="{8EBEC92D-8FB1-439A-A0B5-DAD937579600}"/>
              </a:ext>
            </a:extLst>
          </p:cNvPr>
          <p:cNvSpPr/>
          <p:nvPr/>
        </p:nvSpPr>
        <p:spPr>
          <a:xfrm>
            <a:off x="5536101" y="1912409"/>
            <a:ext cx="2664296" cy="150617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ounded Rectangle 29">
            <a:extLst>
              <a:ext uri="{FF2B5EF4-FFF2-40B4-BE49-F238E27FC236}">
                <a16:creationId xmlns:a16="http://schemas.microsoft.com/office/drawing/2014/main" id="{A162E42C-5EA7-4AA9-8EA8-5BED0CE8F887}"/>
              </a:ext>
            </a:extLst>
          </p:cNvPr>
          <p:cNvSpPr/>
          <p:nvPr/>
        </p:nvSpPr>
        <p:spPr>
          <a:xfrm>
            <a:off x="5352821" y="1768393"/>
            <a:ext cx="2664296" cy="150617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id="{55F5D377-F26D-474B-8570-97E7F6269868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033495"/>
            <a:ext cx="4574853" cy="3770503"/>
            <a:chOff x="35112" y="1768058"/>
            <a:chExt cx="4573045" cy="3771308"/>
          </a:xfrm>
        </p:grpSpPr>
        <p:sp>
          <p:nvSpPr>
            <p:cNvPr id="30" name="矩形 4">
              <a:extLst>
                <a:ext uri="{FF2B5EF4-FFF2-40B4-BE49-F238E27FC236}">
                  <a16:creationId xmlns:a16="http://schemas.microsoft.com/office/drawing/2014/main" id="{B52AAEF3-0B58-4898-9219-27E58B94D958}"/>
                </a:ext>
              </a:extLst>
            </p:cNvPr>
            <p:cNvSpPr/>
            <p:nvPr/>
          </p:nvSpPr>
          <p:spPr>
            <a:xfrm>
              <a:off x="35112" y="1922046"/>
              <a:ext cx="4573045" cy="361732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31" name="文本框 7">
              <a:extLst>
                <a:ext uri="{FF2B5EF4-FFF2-40B4-BE49-F238E27FC236}">
                  <a16:creationId xmlns:a16="http://schemas.microsoft.com/office/drawing/2014/main" id="{626F7DB3-9D3F-449C-91F0-CD44A1216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7375" y="1768058"/>
              <a:ext cx="1188518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4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方法</a:t>
              </a:r>
              <a:r>
                <a:rPr kumimoji="1" lang="zh-CN" altLang="en-CN" sz="14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现状</a:t>
              </a:r>
              <a:endParaRPr kumimoji="1" lang="zh-CN" altLang="en-US" sz="1400" b="1" dirty="0"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</p:grpSp>
      <p:sp>
        <p:nvSpPr>
          <p:cNvPr id="32" name="TextBox 21">
            <a:extLst>
              <a:ext uri="{FF2B5EF4-FFF2-40B4-BE49-F238E27FC236}">
                <a16:creationId xmlns:a16="http://schemas.microsoft.com/office/drawing/2014/main" id="{B643244B-9FA4-42D8-AE5E-9335B23A059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77594" y="1995686"/>
            <a:ext cx="2353016" cy="276999"/>
          </a:xfrm>
          <a:prstGeom prst="rect">
            <a:avLst/>
          </a:prstGeom>
          <a:blipFill>
            <a:blip r:embed="rId4"/>
            <a:stretch>
              <a:fillRect l="-2151" r="-2688" b="-33333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33" name="TextBox 64">
            <a:extLst>
              <a:ext uri="{FF2B5EF4-FFF2-40B4-BE49-F238E27FC236}">
                <a16:creationId xmlns:a16="http://schemas.microsoft.com/office/drawing/2014/main" id="{D7A0E07F-4388-4A3B-B768-357E56F4ED1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0904" y="2487309"/>
            <a:ext cx="2513252" cy="604140"/>
          </a:xfrm>
          <a:prstGeom prst="rect">
            <a:avLst/>
          </a:prstGeom>
          <a:blipFill>
            <a:blip r:embed="rId5"/>
            <a:stretch>
              <a:fillRect l="-2010" t="-153061" b="-236735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34" name="TextBox 65">
            <a:extLst>
              <a:ext uri="{FF2B5EF4-FFF2-40B4-BE49-F238E27FC236}">
                <a16:creationId xmlns:a16="http://schemas.microsoft.com/office/drawing/2014/main" id="{EBF2F8AD-515B-41EA-8BAA-66117EA559C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3608" y="3217312"/>
            <a:ext cx="1750929" cy="606897"/>
          </a:xfrm>
          <a:prstGeom prst="rect">
            <a:avLst/>
          </a:prstGeom>
          <a:blipFill>
            <a:blip r:embed="rId6"/>
            <a:stretch>
              <a:fillRect l="-2174" t="-79167" r="-2174" b="-110417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grpSp>
        <p:nvGrpSpPr>
          <p:cNvPr id="35" name="Group 70">
            <a:extLst>
              <a:ext uri="{FF2B5EF4-FFF2-40B4-BE49-F238E27FC236}">
                <a16:creationId xmlns:a16="http://schemas.microsoft.com/office/drawing/2014/main" id="{06B757DA-A34A-4314-8741-556ABA0871E8}"/>
              </a:ext>
            </a:extLst>
          </p:cNvPr>
          <p:cNvGrpSpPr>
            <a:grpSpLocks/>
          </p:cNvGrpSpPr>
          <p:nvPr/>
        </p:nvGrpSpPr>
        <p:grpSpPr bwMode="auto">
          <a:xfrm>
            <a:off x="4990488" y="1033494"/>
            <a:ext cx="3632812" cy="3770503"/>
            <a:chOff x="35112" y="1776982"/>
            <a:chExt cx="4556331" cy="3546215"/>
          </a:xfrm>
        </p:grpSpPr>
        <p:sp>
          <p:nvSpPr>
            <p:cNvPr id="36" name="矩形 4">
              <a:extLst>
                <a:ext uri="{FF2B5EF4-FFF2-40B4-BE49-F238E27FC236}">
                  <a16:creationId xmlns:a16="http://schemas.microsoft.com/office/drawing/2014/main" id="{9483DD26-2D86-4AB2-BC5D-298248D355D4}"/>
                </a:ext>
              </a:extLst>
            </p:cNvPr>
            <p:cNvSpPr/>
            <p:nvPr/>
          </p:nvSpPr>
          <p:spPr>
            <a:xfrm>
              <a:off x="35112" y="1923021"/>
              <a:ext cx="4556331" cy="3400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37" name="文本框 7">
              <a:extLst>
                <a:ext uri="{FF2B5EF4-FFF2-40B4-BE49-F238E27FC236}">
                  <a16:creationId xmlns:a16="http://schemas.microsoft.com/office/drawing/2014/main" id="{6B044C2D-2113-4898-A12A-6DCDEDC458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9018" y="1776982"/>
              <a:ext cx="1188518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400" b="1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优化思路</a:t>
              </a:r>
            </a:p>
          </p:txBody>
        </p:sp>
      </p:grpSp>
      <p:graphicFrame>
        <p:nvGraphicFramePr>
          <p:cNvPr id="38" name="Table 1">
            <a:extLst>
              <a:ext uri="{FF2B5EF4-FFF2-40B4-BE49-F238E27FC236}">
                <a16:creationId xmlns:a16="http://schemas.microsoft.com/office/drawing/2014/main" id="{B8961100-50C1-4BB5-BC44-06E368E079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134988"/>
              </p:ext>
            </p:extLst>
          </p:nvPr>
        </p:nvGraphicFramePr>
        <p:xfrm>
          <a:off x="409711" y="1341404"/>
          <a:ext cx="4257080" cy="1989843"/>
        </p:xfrm>
        <a:graphic>
          <a:graphicData uri="http://schemas.openxmlformats.org/drawingml/2006/table">
            <a:tbl>
              <a:tblPr/>
              <a:tblGrid>
                <a:gridCol w="469106">
                  <a:extLst>
                    <a:ext uri="{9D8B030D-6E8A-4147-A177-3AD203B41FA5}">
                      <a16:colId xmlns:a16="http://schemas.microsoft.com/office/drawing/2014/main" val="383556555"/>
                    </a:ext>
                  </a:extLst>
                </a:gridCol>
                <a:gridCol w="1251905">
                  <a:extLst>
                    <a:ext uri="{9D8B030D-6E8A-4147-A177-3AD203B41FA5}">
                      <a16:colId xmlns:a16="http://schemas.microsoft.com/office/drawing/2014/main" val="2761176157"/>
                    </a:ext>
                  </a:extLst>
                </a:gridCol>
                <a:gridCol w="2536069">
                  <a:extLst>
                    <a:ext uri="{9D8B030D-6E8A-4147-A177-3AD203B41FA5}">
                      <a16:colId xmlns:a16="http://schemas.microsoft.com/office/drawing/2014/main" val="65271343"/>
                    </a:ext>
                  </a:extLst>
                </a:gridCol>
              </a:tblGrid>
              <a:tr h="272383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100" b="1">
                          <a:solidFill>
                            <a:srgbClr val="172B4D"/>
                          </a:solidFill>
                          <a:effectLst/>
                        </a:rPr>
                        <a:t>类型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100" b="1">
                          <a:solidFill>
                            <a:srgbClr val="172B4D"/>
                          </a:solidFill>
                          <a:effectLst/>
                        </a:rPr>
                        <a:t>名称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100" b="1" dirty="0">
                          <a:solidFill>
                            <a:srgbClr val="172B4D"/>
                          </a:solidFill>
                          <a:effectLst/>
                        </a:rPr>
                        <a:t>细节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636971"/>
                  </a:ext>
                </a:extLst>
              </a:tr>
              <a:tr h="301479">
                <a:tc rowSpan="3">
                  <a:txBody>
                    <a:bodyPr/>
                    <a:lstStyle/>
                    <a:p>
                      <a:pPr algn="ctr" fontAlgn="t"/>
                      <a:r>
                        <a:rPr lang="zh-CN" altLang="en-US" sz="1100" dirty="0">
                          <a:effectLst/>
                        </a:rPr>
                        <a:t>加总约束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monthly download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>
                          <a:effectLst/>
                        </a:rPr>
                        <a:t>monthly download = 30* daily download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7631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monthly revenue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>
                          <a:effectLst/>
                        </a:rPr>
                        <a:t>monthly revenue = 30* daily revenue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278082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100" dirty="0">
                          <a:effectLst/>
                        </a:rPr>
                        <a:t>local</a:t>
                      </a:r>
                      <a:r>
                        <a:rPr lang="zh-CN" altLang="en-US" sz="1100" dirty="0">
                          <a:effectLst/>
                        </a:rPr>
                        <a:t> </a:t>
                      </a:r>
                      <a:r>
                        <a:rPr lang="en-US" altLang="zh-CN" sz="1100" dirty="0">
                          <a:effectLst/>
                        </a:rPr>
                        <a:t>vs</a:t>
                      </a:r>
                      <a:r>
                        <a:rPr lang="zh-CN" altLang="en-US" sz="1100" dirty="0">
                          <a:effectLst/>
                        </a:rPr>
                        <a:t> </a:t>
                      </a:r>
                      <a:r>
                        <a:rPr lang="en-US" altLang="zh-CN" sz="1100" dirty="0">
                          <a:effectLst/>
                        </a:rPr>
                        <a:t>global</a:t>
                      </a:r>
                      <a:endParaRPr lang="en-US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au/down/rev: </a:t>
                      </a:r>
                      <a:r>
                        <a:rPr lang="en-US" altLang="zh-CN" sz="1100" dirty="0">
                          <a:effectLst/>
                        </a:rPr>
                        <a:t>sum(local)</a:t>
                      </a:r>
                      <a:r>
                        <a:rPr lang="zh-CN" altLang="en-US" sz="1100" dirty="0">
                          <a:effectLst/>
                        </a:rPr>
                        <a:t>  </a:t>
                      </a:r>
                      <a:r>
                        <a:rPr lang="en-US" altLang="zh-CN" sz="1100" dirty="0">
                          <a:effectLst/>
                        </a:rPr>
                        <a:t>&lt;= global</a:t>
                      </a:r>
                      <a:r>
                        <a:rPr lang="zh-CN" altLang="en-US" sz="11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957023"/>
                  </a:ext>
                </a:extLst>
              </a:tr>
              <a:tr h="229300">
                <a:tc rowSpan="3">
                  <a:txBody>
                    <a:bodyPr/>
                    <a:lstStyle/>
                    <a:p>
                      <a:pPr algn="ctr" fontAlgn="t"/>
                      <a:r>
                        <a:rPr lang="zh-CN" altLang="en-US" sz="1100" dirty="0">
                          <a:effectLst/>
                        </a:rPr>
                        <a:t>统计约束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100" dirty="0" err="1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</a:rPr>
                        <a:t>au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en-US" altLang="zh-CN" sz="1100" dirty="0" err="1">
                          <a:solidFill>
                            <a:srgbClr val="000000"/>
                          </a:solidFill>
                          <a:effectLst/>
                        </a:rPr>
                        <a:t>dau</a:t>
                      </a:r>
                      <a:endParaRPr lang="en-US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 err="1">
                          <a:effectLst/>
                        </a:rPr>
                        <a:t>mau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en-US" sz="1100" dirty="0" err="1">
                          <a:effectLst/>
                        </a:rPr>
                        <a:t>dau</a:t>
                      </a:r>
                      <a:r>
                        <a:rPr lang="en-US" sz="1100" dirty="0">
                          <a:effectLst/>
                        </a:rPr>
                        <a:t> = 2 ~ 4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76383"/>
                  </a:ext>
                </a:extLst>
              </a:tr>
              <a:tr h="272383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download</a:t>
                      </a:r>
                      <a:r>
                        <a:rPr lang="en-US" altLang="zh-CN" sz="11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active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>
                          <a:effectLst/>
                        </a:rPr>
                        <a:t>download/dau = 0.05 ~ 0.15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82504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 err="1">
                          <a:effectLst/>
                        </a:rPr>
                        <a:t>arpu</a:t>
                      </a:r>
                      <a:endParaRPr lang="en-US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 err="1">
                          <a:effectLst/>
                        </a:rPr>
                        <a:t>arpu</a:t>
                      </a:r>
                      <a:r>
                        <a:rPr lang="en-US" sz="1100" dirty="0">
                          <a:effectLst/>
                        </a:rPr>
                        <a:t> = country-wise avg </a:t>
                      </a:r>
                      <a:r>
                        <a:rPr lang="en-US" sz="1100" dirty="0" err="1">
                          <a:effectLst/>
                        </a:rPr>
                        <a:t>arpu</a:t>
                      </a:r>
                      <a:r>
                        <a:rPr lang="en-US" sz="1100" dirty="0">
                          <a:effectLst/>
                        </a:rPr>
                        <a:t> * (0.5 ~ 2)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392213"/>
                  </a:ext>
                </a:extLst>
              </a:tr>
            </a:tbl>
          </a:graphicData>
        </a:graphic>
      </p:graphicFrame>
      <p:sp>
        <p:nvSpPr>
          <p:cNvPr id="39" name="TextBox 72">
            <a:extLst>
              <a:ext uri="{FF2B5EF4-FFF2-40B4-BE49-F238E27FC236}">
                <a16:creationId xmlns:a16="http://schemas.microsoft.com/office/drawing/2014/main" id="{73FC9E2C-40D5-4BE8-9B2C-3265B2174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0244" y="1314382"/>
            <a:ext cx="30572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b="1" dirty="0"/>
              <a:t>①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zh-CN" altLang="en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系统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化建模指标间统计关系</a:t>
            </a:r>
            <a:endParaRPr lang="en-CN" altLang="en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0F0B0E5C-F0C8-4CF2-A157-5B043CEA5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972" y="3531272"/>
            <a:ext cx="2528184" cy="1102674"/>
          </a:xfrm>
          <a:prstGeom prst="rect">
            <a:avLst/>
          </a:prstGeom>
        </p:spPr>
      </p:pic>
      <p:sp>
        <p:nvSpPr>
          <p:cNvPr id="41" name="TextBox 3">
            <a:extLst>
              <a:ext uri="{FF2B5EF4-FFF2-40B4-BE49-F238E27FC236}">
                <a16:creationId xmlns:a16="http://schemas.microsoft.com/office/drawing/2014/main" id="{C7411536-0EBA-467F-A614-9A87BBE18B2F}"/>
              </a:ext>
            </a:extLst>
          </p:cNvPr>
          <p:cNvSpPr txBox="1"/>
          <p:nvPr/>
        </p:nvSpPr>
        <p:spPr>
          <a:xfrm>
            <a:off x="3182224" y="3941544"/>
            <a:ext cx="138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e</a:t>
            </a:r>
            <a:r>
              <a:rPr lang="en-US" altLang="zh-CN" sz="1200" dirty="0"/>
              <a:t>.g.,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mau-dau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constraint</a:t>
            </a:r>
            <a:r>
              <a:rPr lang="zh-CN" altLang="en-US" sz="1200" dirty="0"/>
              <a:t> </a:t>
            </a:r>
            <a:r>
              <a:rPr lang="en-US" altLang="zh-CN" sz="1200" dirty="0"/>
              <a:t>implementation</a:t>
            </a:r>
            <a:endParaRPr lang="en-CN" sz="1200" dirty="0"/>
          </a:p>
        </p:txBody>
      </p:sp>
      <p:grpSp>
        <p:nvGrpSpPr>
          <p:cNvPr id="42" name="Group 28">
            <a:extLst>
              <a:ext uri="{FF2B5EF4-FFF2-40B4-BE49-F238E27FC236}">
                <a16:creationId xmlns:a16="http://schemas.microsoft.com/office/drawing/2014/main" id="{CFE1BFE9-E411-41F0-9E04-99724C1E3480}"/>
              </a:ext>
            </a:extLst>
          </p:cNvPr>
          <p:cNvGrpSpPr/>
          <p:nvPr/>
        </p:nvGrpSpPr>
        <p:grpSpPr>
          <a:xfrm>
            <a:off x="5588136" y="1912327"/>
            <a:ext cx="2061458" cy="1144843"/>
            <a:chOff x="5788238" y="1928695"/>
            <a:chExt cx="2061458" cy="1144843"/>
          </a:xfrm>
        </p:grpSpPr>
        <p:sp>
          <p:nvSpPr>
            <p:cNvPr id="43" name="Oval 4">
              <a:extLst>
                <a:ext uri="{FF2B5EF4-FFF2-40B4-BE49-F238E27FC236}">
                  <a16:creationId xmlns:a16="http://schemas.microsoft.com/office/drawing/2014/main" id="{E9E039D0-8757-4123-9216-1BFEA90CF765}"/>
                </a:ext>
              </a:extLst>
            </p:cNvPr>
            <p:cNvSpPr/>
            <p:nvPr/>
          </p:nvSpPr>
          <p:spPr>
            <a:xfrm>
              <a:off x="5788238" y="1928695"/>
              <a:ext cx="573291" cy="4530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dau</a:t>
              </a:r>
              <a:endParaRPr lang="en-CN" sz="9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44" name="Group 26">
              <a:extLst>
                <a:ext uri="{FF2B5EF4-FFF2-40B4-BE49-F238E27FC236}">
                  <a16:creationId xmlns:a16="http://schemas.microsoft.com/office/drawing/2014/main" id="{44756E83-1F52-423B-8BC0-E2CDE44FFCA3}"/>
                </a:ext>
              </a:extLst>
            </p:cNvPr>
            <p:cNvGrpSpPr/>
            <p:nvPr/>
          </p:nvGrpSpPr>
          <p:grpSpPr>
            <a:xfrm>
              <a:off x="6074884" y="1928695"/>
              <a:ext cx="1774812" cy="1144843"/>
              <a:chOff x="6074884" y="1928695"/>
              <a:chExt cx="1774812" cy="1144843"/>
            </a:xfrm>
          </p:grpSpPr>
          <p:sp>
            <p:nvSpPr>
              <p:cNvPr id="45" name="Oval 31">
                <a:extLst>
                  <a:ext uri="{FF2B5EF4-FFF2-40B4-BE49-F238E27FC236}">
                    <a16:creationId xmlns:a16="http://schemas.microsoft.com/office/drawing/2014/main" id="{44437773-94FD-4AF8-AF7B-E6579D1251E1}"/>
                  </a:ext>
                </a:extLst>
              </p:cNvPr>
              <p:cNvSpPr/>
              <p:nvPr/>
            </p:nvSpPr>
            <p:spPr>
              <a:xfrm>
                <a:off x="6730579" y="1928695"/>
                <a:ext cx="1054937" cy="4530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d</a:t>
                </a:r>
                <a:r>
                  <a:rPr lang="en-US" altLang="zh-CN" sz="9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ownload</a:t>
                </a:r>
                <a:endParaRPr lang="en-CN" sz="9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6" name="Oval 32">
                <a:extLst>
                  <a:ext uri="{FF2B5EF4-FFF2-40B4-BE49-F238E27FC236}">
                    <a16:creationId xmlns:a16="http://schemas.microsoft.com/office/drawing/2014/main" id="{AB6F4579-484F-4519-8410-7F9B01E5B58D}"/>
                  </a:ext>
                </a:extLst>
              </p:cNvPr>
              <p:cNvSpPr/>
              <p:nvPr/>
            </p:nvSpPr>
            <p:spPr>
              <a:xfrm>
                <a:off x="6117871" y="2620484"/>
                <a:ext cx="675901" cy="4530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ar</a:t>
                </a:r>
                <a:r>
                  <a:rPr lang="en-US" altLang="zh-CN" sz="9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pu</a:t>
                </a:r>
                <a:endParaRPr lang="en-CN" sz="9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7" name="Oval 33">
                <a:extLst>
                  <a:ext uri="{FF2B5EF4-FFF2-40B4-BE49-F238E27FC236}">
                    <a16:creationId xmlns:a16="http://schemas.microsoft.com/office/drawing/2014/main" id="{315CD54F-5776-4CCD-AA53-2CEF55BE5404}"/>
                  </a:ext>
                </a:extLst>
              </p:cNvPr>
              <p:cNvSpPr/>
              <p:nvPr/>
            </p:nvSpPr>
            <p:spPr>
              <a:xfrm>
                <a:off x="7173795" y="2548856"/>
                <a:ext cx="675901" cy="4530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xxxx</a:t>
                </a:r>
                <a:endParaRPr lang="en-CN" sz="9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Straight Connector 6">
                <a:extLst>
                  <a:ext uri="{FF2B5EF4-FFF2-40B4-BE49-F238E27FC236}">
                    <a16:creationId xmlns:a16="http://schemas.microsoft.com/office/drawing/2014/main" id="{F5061431-72F8-44A6-A4BA-039927BF536D}"/>
                  </a:ext>
                </a:extLst>
              </p:cNvPr>
              <p:cNvCxnSpPr>
                <a:cxnSpLocks/>
                <a:stCxn id="43" idx="4"/>
                <a:endCxn id="46" idx="1"/>
              </p:cNvCxnSpPr>
              <p:nvPr/>
            </p:nvCxnSpPr>
            <p:spPr>
              <a:xfrm>
                <a:off x="6074884" y="2381749"/>
                <a:ext cx="141970" cy="3050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3">
                <a:extLst>
                  <a:ext uri="{FF2B5EF4-FFF2-40B4-BE49-F238E27FC236}">
                    <a16:creationId xmlns:a16="http://schemas.microsoft.com/office/drawing/2014/main" id="{E713E36A-7D3E-492C-A4A4-12775CE051C3}"/>
                  </a:ext>
                </a:extLst>
              </p:cNvPr>
              <p:cNvCxnSpPr>
                <a:cxnSpLocks/>
                <a:stCxn id="43" idx="6"/>
                <a:endCxn id="45" idx="2"/>
              </p:cNvCxnSpPr>
              <p:nvPr/>
            </p:nvCxnSpPr>
            <p:spPr>
              <a:xfrm>
                <a:off x="6361529" y="2155222"/>
                <a:ext cx="36905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44">
                <a:extLst>
                  <a:ext uri="{FF2B5EF4-FFF2-40B4-BE49-F238E27FC236}">
                    <a16:creationId xmlns:a16="http://schemas.microsoft.com/office/drawing/2014/main" id="{EB006F00-C20F-45EB-9FAF-345BFEF47DF8}"/>
                  </a:ext>
                </a:extLst>
              </p:cNvPr>
              <p:cNvCxnSpPr>
                <a:cxnSpLocks/>
                <a:stCxn id="45" idx="4"/>
                <a:endCxn id="47" idx="0"/>
              </p:cNvCxnSpPr>
              <p:nvPr/>
            </p:nvCxnSpPr>
            <p:spPr>
              <a:xfrm>
                <a:off x="7258048" y="2381749"/>
                <a:ext cx="253698" cy="16710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45">
                <a:extLst>
                  <a:ext uri="{FF2B5EF4-FFF2-40B4-BE49-F238E27FC236}">
                    <a16:creationId xmlns:a16="http://schemas.microsoft.com/office/drawing/2014/main" id="{84C92D84-6749-43B7-8285-73D2DD11B605}"/>
                  </a:ext>
                </a:extLst>
              </p:cNvPr>
              <p:cNvCxnSpPr>
                <a:cxnSpLocks/>
                <a:stCxn id="45" idx="3"/>
                <a:endCxn id="46" idx="0"/>
              </p:cNvCxnSpPr>
              <p:nvPr/>
            </p:nvCxnSpPr>
            <p:spPr>
              <a:xfrm flipH="1">
                <a:off x="6455822" y="2315401"/>
                <a:ext cx="429249" cy="3050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52">
                <a:extLst>
                  <a:ext uri="{FF2B5EF4-FFF2-40B4-BE49-F238E27FC236}">
                    <a16:creationId xmlns:a16="http://schemas.microsoft.com/office/drawing/2014/main" id="{367B6562-222B-46C6-BD49-830262ECEFED}"/>
                  </a:ext>
                </a:extLst>
              </p:cNvPr>
              <p:cNvCxnSpPr>
                <a:cxnSpLocks/>
                <a:stCxn id="46" idx="6"/>
                <a:endCxn id="47" idx="2"/>
              </p:cNvCxnSpPr>
              <p:nvPr/>
            </p:nvCxnSpPr>
            <p:spPr>
              <a:xfrm flipV="1">
                <a:off x="6793772" y="2775383"/>
                <a:ext cx="380023" cy="7162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55">
                <a:extLst>
                  <a:ext uri="{FF2B5EF4-FFF2-40B4-BE49-F238E27FC236}">
                    <a16:creationId xmlns:a16="http://schemas.microsoft.com/office/drawing/2014/main" id="{ECFF3839-AA45-4C27-B81A-B932F7A623A2}"/>
                  </a:ext>
                </a:extLst>
              </p:cNvPr>
              <p:cNvCxnSpPr>
                <a:cxnSpLocks/>
                <a:stCxn id="43" idx="5"/>
                <a:endCxn id="47" idx="1"/>
              </p:cNvCxnSpPr>
              <p:nvPr/>
            </p:nvCxnSpPr>
            <p:spPr>
              <a:xfrm>
                <a:off x="6277572" y="2315401"/>
                <a:ext cx="995206" cy="29980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9" name="TextBox 72">
            <a:extLst>
              <a:ext uri="{FF2B5EF4-FFF2-40B4-BE49-F238E27FC236}">
                <a16:creationId xmlns:a16="http://schemas.microsoft.com/office/drawing/2014/main" id="{E7EE47D6-91DC-4673-8AB2-4A7AAF1DE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015" y="3634029"/>
            <a:ext cx="33361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dirty="0"/>
              <a:t>②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：利用统计关系评估校准结果，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ctr"/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e.g.,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Likelihood</a:t>
            </a:r>
          </a:p>
        </p:txBody>
      </p:sp>
      <p:sp>
        <p:nvSpPr>
          <p:cNvPr id="80" name="TextBox 30">
            <a:extLst>
              <a:ext uri="{FF2B5EF4-FFF2-40B4-BE49-F238E27FC236}">
                <a16:creationId xmlns:a16="http://schemas.microsoft.com/office/drawing/2014/main" id="{176E3687-1842-4B9B-ACA6-61C4006A5117}"/>
              </a:ext>
            </a:extLst>
          </p:cNvPr>
          <p:cNvSpPr txBox="1"/>
          <p:nvPr/>
        </p:nvSpPr>
        <p:spPr>
          <a:xfrm>
            <a:off x="7404282" y="2859584"/>
            <a:ext cx="607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enre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TextBox 66">
            <a:extLst>
              <a:ext uri="{FF2B5EF4-FFF2-40B4-BE49-F238E27FC236}">
                <a16:creationId xmlns:a16="http://schemas.microsoft.com/office/drawing/2014/main" id="{165AEF46-7DED-4475-9215-8A7025C48B19}"/>
              </a:ext>
            </a:extLst>
          </p:cNvPr>
          <p:cNvSpPr txBox="1"/>
          <p:nvPr/>
        </p:nvSpPr>
        <p:spPr>
          <a:xfrm>
            <a:off x="7670023" y="3178974"/>
            <a:ext cx="660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标题 3">
            <a:extLst>
              <a:ext uri="{FF2B5EF4-FFF2-40B4-BE49-F238E27FC236}">
                <a16:creationId xmlns:a16="http://schemas.microsoft.com/office/drawing/2014/main" id="{769C82FC-4B28-40A3-BE85-5294BB484132}"/>
              </a:ext>
            </a:extLst>
          </p:cNvPr>
          <p:cNvSpPr txBox="1">
            <a:spLocks/>
          </p:cNvSpPr>
          <p:nvPr/>
        </p:nvSpPr>
        <p:spPr bwMode="auto">
          <a:xfrm>
            <a:off x="933800" y="-45549"/>
            <a:ext cx="58293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7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优化三：评估及数据修正规则优化</a:t>
            </a:r>
          </a:p>
        </p:txBody>
      </p:sp>
      <p:sp>
        <p:nvSpPr>
          <p:cNvPr id="50" name="TextBox 72">
            <a:extLst>
              <a:ext uri="{FF2B5EF4-FFF2-40B4-BE49-F238E27FC236}">
                <a16:creationId xmlns:a16="http://schemas.microsoft.com/office/drawing/2014/main" id="{44C5686D-7A63-4EB3-8877-53D991B04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9443" y="4171803"/>
            <a:ext cx="331045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CN" altLang="en-CN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b="1" dirty="0"/>
              <a:t> ③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：与业务方加强沟通，确定数据校准规则的重要性和优先度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ctr"/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815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3">
            <a:extLst>
              <a:ext uri="{FF2B5EF4-FFF2-40B4-BE49-F238E27FC236}">
                <a16:creationId xmlns:a16="http://schemas.microsoft.com/office/drawing/2014/main" id="{2BFFD92A-D7CD-B545-8732-7DB2376E1CC3}"/>
              </a:ext>
            </a:extLst>
          </p:cNvPr>
          <p:cNvSpPr txBox="1">
            <a:spLocks/>
          </p:cNvSpPr>
          <p:nvPr/>
        </p:nvSpPr>
        <p:spPr bwMode="auto">
          <a:xfrm>
            <a:off x="-9525" y="-114300"/>
            <a:ext cx="58293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7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优化一：工程优化</a:t>
            </a:r>
          </a:p>
        </p:txBody>
      </p:sp>
      <p:grpSp>
        <p:nvGrpSpPr>
          <p:cNvPr id="22530" name="Group 5">
            <a:extLst>
              <a:ext uri="{FF2B5EF4-FFF2-40B4-BE49-F238E27FC236}">
                <a16:creationId xmlns:a16="http://schemas.microsoft.com/office/drawing/2014/main" id="{1C67715D-216B-0241-8409-143DC6739A9F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771525"/>
            <a:ext cx="3311525" cy="3141663"/>
            <a:chOff x="395536" y="1771203"/>
            <a:chExt cx="3311599" cy="3141662"/>
          </a:xfrm>
        </p:grpSpPr>
        <p:grpSp>
          <p:nvGrpSpPr>
            <p:cNvPr id="22549" name="Group 4">
              <a:extLst>
                <a:ext uri="{FF2B5EF4-FFF2-40B4-BE49-F238E27FC236}">
                  <a16:creationId xmlns:a16="http://schemas.microsoft.com/office/drawing/2014/main" id="{58ADAB54-24D9-F448-A52A-267FFBBAB2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36" y="1922810"/>
              <a:ext cx="3311599" cy="2990055"/>
              <a:chOff x="468313" y="1491630"/>
              <a:chExt cx="3311599" cy="2990055"/>
            </a:xfrm>
          </p:grpSpPr>
          <p:sp>
            <p:nvSpPr>
              <p:cNvPr id="23" name="矩形 4">
                <a:extLst>
                  <a:ext uri="{FF2B5EF4-FFF2-40B4-BE49-F238E27FC236}">
                    <a16:creationId xmlns:a16="http://schemas.microsoft.com/office/drawing/2014/main" id="{D179CE08-D633-7B46-9CD8-31D29BB188AB}"/>
                  </a:ext>
                </a:extLst>
              </p:cNvPr>
              <p:cNvSpPr/>
              <p:nvPr/>
            </p:nvSpPr>
            <p:spPr>
              <a:xfrm>
                <a:off x="468313" y="1492423"/>
                <a:ext cx="3311599" cy="298926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pic>
            <p:nvPicPr>
              <p:cNvPr id="22552" name="Picture 1">
                <a:extLst>
                  <a:ext uri="{FF2B5EF4-FFF2-40B4-BE49-F238E27FC236}">
                    <a16:creationId xmlns:a16="http://schemas.microsoft.com/office/drawing/2014/main" id="{E478341D-52A6-BE4D-BF64-875E427E44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267" y="1647998"/>
                <a:ext cx="2833687" cy="2833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550" name="文本框 7">
              <a:extLst>
                <a:ext uri="{FF2B5EF4-FFF2-40B4-BE49-F238E27FC236}">
                  <a16:creationId xmlns:a16="http://schemas.microsoft.com/office/drawing/2014/main" id="{ADD0C9FC-71F2-9241-ADB8-688C21CB4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7075" y="1771203"/>
              <a:ext cx="1188518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400" b="1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工程</a:t>
              </a:r>
              <a:r>
                <a:rPr kumimoji="1" lang="zh-CN" altLang="en-CN" sz="1400" b="1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现状</a:t>
              </a:r>
              <a:endParaRPr kumimoji="1" lang="zh-CN" altLang="en-US" sz="1400" b="1"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</p:grpSp>
      <p:sp>
        <p:nvSpPr>
          <p:cNvPr id="22531" name="TextBox 6">
            <a:extLst>
              <a:ext uri="{FF2B5EF4-FFF2-40B4-BE49-F238E27FC236}">
                <a16:creationId xmlns:a16="http://schemas.microsoft.com/office/drawing/2014/main" id="{E0B0E918-6445-F041-8C5C-781D04AF8E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" y="4054475"/>
            <a:ext cx="3786188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函数耦合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：不同功能的函数</a:t>
            </a:r>
            <a:r>
              <a:rPr lang="zh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聚合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在一起，交互逻辑复杂</a:t>
            </a:r>
            <a:endParaRPr lang="en-US" altLang="zh-CN" sz="1400" b="1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游戏耦合：所有游戏的校准流程混在一起</a:t>
            </a:r>
            <a:endParaRPr lang="en-CN" altLang="en-CN" sz="1400" b="1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6" name="矩形 4">
            <a:extLst>
              <a:ext uri="{FF2B5EF4-FFF2-40B4-BE49-F238E27FC236}">
                <a16:creationId xmlns:a16="http://schemas.microsoft.com/office/drawing/2014/main" id="{947360E5-0B97-AF4D-A1EA-6E3C249BAE21}"/>
              </a:ext>
            </a:extLst>
          </p:cNvPr>
          <p:cNvSpPr/>
          <p:nvPr/>
        </p:nvSpPr>
        <p:spPr>
          <a:xfrm>
            <a:off x="3852863" y="923925"/>
            <a:ext cx="4967287" cy="298926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22533" name="文本框 7">
            <a:extLst>
              <a:ext uri="{FF2B5EF4-FFF2-40B4-BE49-F238E27FC236}">
                <a16:creationId xmlns:a16="http://schemas.microsoft.com/office/drawing/2014/main" id="{E3DDDCD5-D279-3C46-9EBC-A90AC9AE8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775" y="771525"/>
            <a:ext cx="1189038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 b="1">
                <a:latin typeface="TencentSans W7" panose="020C04030202040F0204" pitchFamily="34" charset="-122"/>
                <a:ea typeface="TencentSans W7" panose="020C04030202040F0204" pitchFamily="34" charset="-122"/>
              </a:rPr>
              <a:t>优化思路</a:t>
            </a:r>
          </a:p>
        </p:txBody>
      </p:sp>
      <p:grpSp>
        <p:nvGrpSpPr>
          <p:cNvPr id="22534" name="Group 15">
            <a:extLst>
              <a:ext uri="{FF2B5EF4-FFF2-40B4-BE49-F238E27FC236}">
                <a16:creationId xmlns:a16="http://schemas.microsoft.com/office/drawing/2014/main" id="{3C928FB7-5292-B94B-994A-9E98B4300355}"/>
              </a:ext>
            </a:extLst>
          </p:cNvPr>
          <p:cNvGrpSpPr>
            <a:grpSpLocks/>
          </p:cNvGrpSpPr>
          <p:nvPr/>
        </p:nvGrpSpPr>
        <p:grpSpPr bwMode="auto">
          <a:xfrm>
            <a:off x="4557713" y="1681163"/>
            <a:ext cx="3746500" cy="1312862"/>
            <a:chOff x="4307490" y="1600765"/>
            <a:chExt cx="3745607" cy="1312258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89329C6-BC11-B546-B541-E966BAF4ACF0}"/>
                </a:ext>
              </a:extLst>
            </p:cNvPr>
            <p:cNvCxnSpPr>
              <a:cxnSpLocks/>
            </p:cNvCxnSpPr>
            <p:nvPr/>
          </p:nvCxnSpPr>
          <p:spPr>
            <a:xfrm>
              <a:off x="4572539" y="1865755"/>
              <a:ext cx="3480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320BC60-BD09-C047-9403-2FFC3FD48417}"/>
                </a:ext>
              </a:extLst>
            </p:cNvPr>
            <p:cNvCxnSpPr>
              <a:cxnSpLocks/>
            </p:cNvCxnSpPr>
            <p:nvPr/>
          </p:nvCxnSpPr>
          <p:spPr>
            <a:xfrm>
              <a:off x="4572539" y="2648033"/>
              <a:ext cx="34805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541" name="Picture 2" descr="May be an image of text that says 'NEXT'">
              <a:extLst>
                <a:ext uri="{FF2B5EF4-FFF2-40B4-BE49-F238E27FC236}">
                  <a16:creationId xmlns:a16="http://schemas.microsoft.com/office/drawing/2014/main" id="{6391F7D2-20A1-0946-94EE-026270C73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490" y="1600765"/>
              <a:ext cx="529020" cy="52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42" name="Picture 8" descr="Free Fire">
              <a:extLst>
                <a:ext uri="{FF2B5EF4-FFF2-40B4-BE49-F238E27FC236}">
                  <a16:creationId xmlns:a16="http://schemas.microsoft.com/office/drawing/2014/main" id="{09CE0855-D8D2-2244-8789-5F0E00A68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490" y="2384003"/>
              <a:ext cx="529020" cy="529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6EDF28-FB0F-474D-8548-04A8FDCDE3E8}"/>
                </a:ext>
              </a:extLst>
            </p:cNvPr>
            <p:cNvSpPr/>
            <p:nvPr/>
          </p:nvSpPr>
          <p:spPr>
            <a:xfrm>
              <a:off x="5080418" y="2417951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task1</a:t>
              </a:r>
              <a:endParaRPr lang="en-CN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B42879-D6CF-224A-99C8-B72E217CF045}"/>
                </a:ext>
              </a:extLst>
            </p:cNvPr>
            <p:cNvSpPr/>
            <p:nvPr/>
          </p:nvSpPr>
          <p:spPr>
            <a:xfrm>
              <a:off x="5080418" y="1654715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task1</a:t>
              </a:r>
              <a:endParaRPr lang="en-CN" sz="14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5AFAF09-0A16-E046-BB1E-875CB077C699}"/>
                </a:ext>
              </a:extLst>
            </p:cNvPr>
            <p:cNvSpPr/>
            <p:nvPr/>
          </p:nvSpPr>
          <p:spPr>
            <a:xfrm>
              <a:off x="6062847" y="1654715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task2</a:t>
              </a:r>
              <a:endParaRPr lang="en-CN" sz="1400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9911746-E5C6-2E49-9EC1-1B750A1E0EAA}"/>
                </a:ext>
              </a:extLst>
            </p:cNvPr>
            <p:cNvSpPr/>
            <p:nvPr/>
          </p:nvSpPr>
          <p:spPr>
            <a:xfrm>
              <a:off x="6062847" y="2417951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task4</a:t>
              </a:r>
              <a:endParaRPr lang="en-CN" sz="14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1F231F-CC21-4C40-A614-92AE6FCC53E0}"/>
                </a:ext>
              </a:extLst>
            </p:cNvPr>
            <p:cNvSpPr/>
            <p:nvPr/>
          </p:nvSpPr>
          <p:spPr>
            <a:xfrm>
              <a:off x="7038926" y="1654715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task3</a:t>
              </a:r>
              <a:endParaRPr lang="en-CN" sz="140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FF2AD3C-3CFC-BA48-83FC-F6D86BB915E2}"/>
                </a:ext>
              </a:extLst>
            </p:cNvPr>
            <p:cNvSpPr/>
            <p:nvPr/>
          </p:nvSpPr>
          <p:spPr>
            <a:xfrm>
              <a:off x="7038926" y="2417951"/>
              <a:ext cx="599932" cy="42208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task3</a:t>
              </a:r>
              <a:endParaRPr lang="en-CN" sz="1400" dirty="0"/>
            </a:p>
          </p:txBody>
        </p:sp>
      </p:grpSp>
      <p:sp>
        <p:nvSpPr>
          <p:cNvPr id="22535" name="TextBox 18">
            <a:extLst>
              <a:ext uri="{FF2B5EF4-FFF2-40B4-BE49-F238E27FC236}">
                <a16:creationId xmlns:a16="http://schemas.microsoft.com/office/drawing/2014/main" id="{1D57DA3F-ADE9-0440-9D02-A9ADFFBB8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8413" y="1069975"/>
            <a:ext cx="162242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b="1"/>
              <a:t>①</a:t>
            </a:r>
            <a:r>
              <a:rPr lang="zh-CN" altLang="en-US" sz="1400">
                <a:latin typeface="Kaiti SC" panose="02010600040101010101" pitchFamily="2" charset="-122"/>
                <a:ea typeface="Kaiti SC" panose="02010600040101010101" pitchFamily="2" charset="-122"/>
              </a:rPr>
              <a:t>：不同游戏</a:t>
            </a:r>
            <a:endParaRPr lang="en-US" altLang="zh-CN" sz="140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ctr"/>
            <a:r>
              <a:rPr lang="zh-CN" altLang="en-US" sz="1400">
                <a:latin typeface="Kaiti SC" panose="02010600040101010101" pitchFamily="2" charset="-122"/>
                <a:ea typeface="Kaiti SC" panose="02010600040101010101" pitchFamily="2" charset="-122"/>
              </a:rPr>
              <a:t>校准流程分离</a:t>
            </a:r>
            <a:endParaRPr lang="en-CN" altLang="en-CN" sz="1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2536" name="TextBox 51">
            <a:extLst>
              <a:ext uri="{FF2B5EF4-FFF2-40B4-BE49-F238E27FC236}">
                <a16:creationId xmlns:a16="http://schemas.microsoft.com/office/drawing/2014/main" id="{DE8C66CC-B243-EA44-B8FB-7365489C0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088" y="1079500"/>
            <a:ext cx="18335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b="1"/>
              <a:t>②</a:t>
            </a:r>
            <a:r>
              <a:rPr lang="zh-CN" altLang="en-US" sz="1400">
                <a:latin typeface="Kaiti SC" panose="02010600040101010101" pitchFamily="2" charset="-122"/>
                <a:ea typeface="Kaiti SC" panose="02010600040101010101" pitchFamily="2" charset="-122"/>
              </a:rPr>
              <a:t>：子任务独立封装，解除耦合</a:t>
            </a:r>
            <a:endParaRPr lang="en-CN" altLang="en-CN" sz="1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2537" name="TextBox 52">
            <a:extLst>
              <a:ext uri="{FF2B5EF4-FFF2-40B4-BE49-F238E27FC236}">
                <a16:creationId xmlns:a16="http://schemas.microsoft.com/office/drawing/2014/main" id="{B038F164-CD36-5146-97A7-E248F342E4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5725" y="4124325"/>
            <a:ext cx="4783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解耦游戏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：独立不同游戏的校准流程，以便针对性优化</a:t>
            </a:r>
            <a:endParaRPr lang="en-US" altLang="zh-CN" sz="1400" b="1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解耦任务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：独立封装不同任务，实现任务灵活可扩展性</a:t>
            </a:r>
            <a:endParaRPr lang="en-US" altLang="zh-CN" sz="1400" b="1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2538" name="TextBox 53">
            <a:extLst>
              <a:ext uri="{FF2B5EF4-FFF2-40B4-BE49-F238E27FC236}">
                <a16:creationId xmlns:a16="http://schemas.microsoft.com/office/drawing/2014/main" id="{517C1B14-2A75-D949-9251-201516F49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3238" y="3132138"/>
            <a:ext cx="3948112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b="1"/>
              <a:t>③</a:t>
            </a:r>
            <a:r>
              <a:rPr lang="zh-CN" altLang="en-US" sz="1400">
                <a:latin typeface="Kaiti SC" panose="02010600040101010101" pitchFamily="2" charset="-122"/>
                <a:ea typeface="Kaiti SC" panose="02010600040101010101" pitchFamily="2" charset="-122"/>
              </a:rPr>
              <a:t>：采用类似微服务思想与责任链设计模式，定义接口与顺序依赖后，子任务处理当前数据，处理完成向后传递数据</a:t>
            </a:r>
            <a:endParaRPr lang="en-CN" altLang="en-CN" sz="140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C6C68A4-B753-8145-8920-55302A2DF29C}"/>
              </a:ext>
            </a:extLst>
          </p:cNvPr>
          <p:cNvSpPr/>
          <p:nvPr/>
        </p:nvSpPr>
        <p:spPr>
          <a:xfrm>
            <a:off x="520700" y="1806575"/>
            <a:ext cx="3133725" cy="21494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N"/>
          </a:p>
        </p:txBody>
      </p:sp>
      <p:sp>
        <p:nvSpPr>
          <p:cNvPr id="24578" name="标题 3">
            <a:extLst>
              <a:ext uri="{FF2B5EF4-FFF2-40B4-BE49-F238E27FC236}">
                <a16:creationId xmlns:a16="http://schemas.microsoft.com/office/drawing/2014/main" id="{4230B023-4E27-394C-AFF1-8C182840BBF6}"/>
              </a:ext>
            </a:extLst>
          </p:cNvPr>
          <p:cNvSpPr txBox="1">
            <a:spLocks/>
          </p:cNvSpPr>
          <p:nvPr/>
        </p:nvSpPr>
        <p:spPr bwMode="auto">
          <a:xfrm>
            <a:off x="-9525" y="-114300"/>
            <a:ext cx="58293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7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优化二：方法优化</a:t>
            </a:r>
          </a:p>
        </p:txBody>
      </p:sp>
      <p:grpSp>
        <p:nvGrpSpPr>
          <p:cNvPr id="24579" name="Group 20">
            <a:extLst>
              <a:ext uri="{FF2B5EF4-FFF2-40B4-BE49-F238E27FC236}">
                <a16:creationId xmlns:a16="http://schemas.microsoft.com/office/drawing/2014/main" id="{6ADDEBDA-0DEA-DE44-AC7F-9D5D94EDC931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036638"/>
            <a:ext cx="3673475" cy="3551237"/>
            <a:chOff x="2483768" y="1131590"/>
            <a:chExt cx="3672023" cy="3551995"/>
          </a:xfrm>
        </p:grpSpPr>
        <p:grpSp>
          <p:nvGrpSpPr>
            <p:cNvPr id="24598" name="Group 5">
              <a:extLst>
                <a:ext uri="{FF2B5EF4-FFF2-40B4-BE49-F238E27FC236}">
                  <a16:creationId xmlns:a16="http://schemas.microsoft.com/office/drawing/2014/main" id="{38C074F2-A778-0549-AADA-143A62B21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3768" y="1131590"/>
              <a:ext cx="3672023" cy="3551995"/>
              <a:chOff x="35112" y="1771202"/>
              <a:chExt cx="3672023" cy="3551995"/>
            </a:xfrm>
          </p:grpSpPr>
          <p:sp>
            <p:nvSpPr>
              <p:cNvPr id="23" name="矩形 4">
                <a:extLst>
                  <a:ext uri="{FF2B5EF4-FFF2-40B4-BE49-F238E27FC236}">
                    <a16:creationId xmlns:a16="http://schemas.microsoft.com/office/drawing/2014/main" id="{AA412C3F-5896-6E44-B911-CA1311ACF0C5}"/>
                  </a:ext>
                </a:extLst>
              </p:cNvPr>
              <p:cNvSpPr/>
              <p:nvPr/>
            </p:nvSpPr>
            <p:spPr>
              <a:xfrm>
                <a:off x="35112" y="1922046"/>
                <a:ext cx="3672023" cy="3401151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sp>
            <p:nvSpPr>
              <p:cNvPr id="24601" name="文本框 7">
                <a:extLst>
                  <a:ext uri="{FF2B5EF4-FFF2-40B4-BE49-F238E27FC236}">
                    <a16:creationId xmlns:a16="http://schemas.microsoft.com/office/drawing/2014/main" id="{B0BB5811-EF98-144F-BCF9-7FD4E99F71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6864" y="1771202"/>
                <a:ext cx="1188518" cy="307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400" b="1">
                    <a:latin typeface="TencentSans W7" panose="020C04030202040F0204" pitchFamily="34" charset="-122"/>
                    <a:ea typeface="TencentSans W7" panose="020C04030202040F0204" pitchFamily="34" charset="-122"/>
                  </a:rPr>
                  <a:t>方法</a:t>
                </a:r>
                <a:r>
                  <a:rPr kumimoji="1" lang="zh-CN" altLang="en-CN" sz="1400" b="1">
                    <a:latin typeface="TencentSans W7" panose="020C04030202040F0204" pitchFamily="34" charset="-122"/>
                    <a:ea typeface="TencentSans W7" panose="020C04030202040F0204" pitchFamily="34" charset="-122"/>
                  </a:rPr>
                  <a:t>现状</a:t>
                </a:r>
                <a:endParaRPr kumimoji="1" lang="zh-CN" altLang="en-US" sz="1400" b="1">
                  <a:latin typeface="TencentSans W7" panose="020C04030202040F0204" pitchFamily="34" charset="-122"/>
                  <a:ea typeface="TencentSans W7" panose="020C04030202040F0204" pitchFamily="34" charset="-122"/>
                </a:endParaRPr>
              </a:p>
            </p:txBody>
          </p:sp>
        </p:grpSp>
        <p:sp>
          <p:nvSpPr>
            <p:cNvPr id="24599" name="TextBox 19">
              <a:extLst>
                <a:ext uri="{FF2B5EF4-FFF2-40B4-BE49-F238E27FC236}">
                  <a16:creationId xmlns:a16="http://schemas.microsoft.com/office/drawing/2014/main" id="{03DB0DC0-29C8-0E4A-B566-9026AF9D9D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2683" y="1483254"/>
              <a:ext cx="31341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CN" altLang="en-CN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校准数字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lang="en-US" altLang="zh-CN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=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lang="en-US" altLang="zh-CN" sz="1600" dirty="0" err="1">
                  <a:latin typeface="Kaiti SC" panose="02010600040101010101" pitchFamily="2" charset="-122"/>
                  <a:ea typeface="Kaiti SC" panose="02010600040101010101" pitchFamily="2" charset="-122"/>
                </a:rPr>
                <a:t>annie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数字 * 校准系数</a:t>
              </a:r>
              <a:endParaRPr lang="en-CN" altLang="en-CN" sz="1600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C16FBE-26EE-FD4F-A529-006426E11F3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77594" y="1995686"/>
            <a:ext cx="2353016" cy="276999"/>
          </a:xfrm>
          <a:prstGeom prst="rect">
            <a:avLst/>
          </a:prstGeom>
          <a:blipFill>
            <a:blip r:embed="rId3"/>
            <a:stretch>
              <a:fillRect l="-2151" r="-2688" b="-33333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DA2587-4D9B-8F49-AA9E-1953787B807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0904" y="2487309"/>
            <a:ext cx="2513252" cy="604140"/>
          </a:xfrm>
          <a:prstGeom prst="rect">
            <a:avLst/>
          </a:prstGeom>
          <a:blipFill>
            <a:blip r:embed="rId4"/>
            <a:stretch>
              <a:fillRect l="-2010" t="-153061" b="-236735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CD0764-EDCF-D144-983A-705D7F9A296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3608" y="3217312"/>
            <a:ext cx="1750929" cy="606897"/>
          </a:xfrm>
          <a:prstGeom prst="rect">
            <a:avLst/>
          </a:prstGeom>
          <a:blipFill>
            <a:blip r:embed="rId5"/>
            <a:stretch>
              <a:fillRect l="-2174" t="-79167" r="-2174" b="-110417"/>
            </a:stretch>
          </a:blipFill>
        </p:spPr>
        <p:txBody>
          <a:bodyPr/>
          <a:lstStyle/>
          <a:p>
            <a:r>
              <a:rPr lang="en-CN" dirty="0">
                <a:noFill/>
              </a:rPr>
              <a:t> </a:t>
            </a:r>
          </a:p>
        </p:txBody>
      </p:sp>
      <p:sp>
        <p:nvSpPr>
          <p:cNvPr id="24583" name="TextBox 66">
            <a:extLst>
              <a:ext uri="{FF2B5EF4-FFF2-40B4-BE49-F238E27FC236}">
                <a16:creationId xmlns:a16="http://schemas.microsoft.com/office/drawing/2014/main" id="{8668865E-9863-F44D-9A33-C7B486445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156075"/>
            <a:ext cx="378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当前方法本质上是基于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MLE</a:t>
            </a:r>
            <a:r>
              <a:rPr lang="zh-CN" altLang="en-US" sz="1400" b="1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CN" altLang="en-CN" sz="1400" b="1">
                <a:latin typeface="Kaiti SC" panose="02010600040101010101" pitchFamily="2" charset="-122"/>
                <a:ea typeface="Kaiti SC" panose="02010600040101010101" pitchFamily="2" charset="-122"/>
              </a:rPr>
              <a:t>估计</a:t>
            </a:r>
          </a:p>
        </p:txBody>
      </p:sp>
      <p:grpSp>
        <p:nvGrpSpPr>
          <p:cNvPr id="24584" name="Group 69">
            <a:extLst>
              <a:ext uri="{FF2B5EF4-FFF2-40B4-BE49-F238E27FC236}">
                <a16:creationId xmlns:a16="http://schemas.microsoft.com/office/drawing/2014/main" id="{2B26935D-CFBD-0447-9C85-6A8919558C81}"/>
              </a:ext>
            </a:extLst>
          </p:cNvPr>
          <p:cNvGrpSpPr>
            <a:grpSpLocks/>
          </p:cNvGrpSpPr>
          <p:nvPr/>
        </p:nvGrpSpPr>
        <p:grpSpPr bwMode="auto">
          <a:xfrm>
            <a:off x="4067175" y="1041400"/>
            <a:ext cx="4556125" cy="3546475"/>
            <a:chOff x="2483768" y="1137370"/>
            <a:chExt cx="4556331" cy="3546215"/>
          </a:xfrm>
        </p:grpSpPr>
        <p:grpSp>
          <p:nvGrpSpPr>
            <p:cNvPr id="24594" name="Group 70">
              <a:extLst>
                <a:ext uri="{FF2B5EF4-FFF2-40B4-BE49-F238E27FC236}">
                  <a16:creationId xmlns:a16="http://schemas.microsoft.com/office/drawing/2014/main" id="{0E96B9CA-7EDC-B340-B1BD-CAF984D786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3768" y="1137370"/>
              <a:ext cx="4556331" cy="3546215"/>
              <a:chOff x="35112" y="1776982"/>
              <a:chExt cx="4556331" cy="3546215"/>
            </a:xfrm>
          </p:grpSpPr>
          <p:sp>
            <p:nvSpPr>
              <p:cNvPr id="74" name="矩形 4">
                <a:extLst>
                  <a:ext uri="{FF2B5EF4-FFF2-40B4-BE49-F238E27FC236}">
                    <a16:creationId xmlns:a16="http://schemas.microsoft.com/office/drawing/2014/main" id="{D59358E0-E2BD-0241-9CB9-E98BEF42B915}"/>
                  </a:ext>
                </a:extLst>
              </p:cNvPr>
              <p:cNvSpPr/>
              <p:nvPr/>
            </p:nvSpPr>
            <p:spPr>
              <a:xfrm>
                <a:off x="35112" y="1923021"/>
                <a:ext cx="4556331" cy="3400176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1" lang="zh-CN" altLang="en-US"/>
              </a:p>
            </p:txBody>
          </p:sp>
          <p:sp>
            <p:nvSpPr>
              <p:cNvPr id="24597" name="文本框 7">
                <a:extLst>
                  <a:ext uri="{FF2B5EF4-FFF2-40B4-BE49-F238E27FC236}">
                    <a16:creationId xmlns:a16="http://schemas.microsoft.com/office/drawing/2014/main" id="{8E7C7C2B-824B-9643-98B0-FC9021096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19018" y="1776982"/>
                <a:ext cx="1188518" cy="3079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1" lang="zh-CN" altLang="en-US" sz="1400" b="1">
                    <a:latin typeface="TencentSans W7" panose="020C04030202040F0204" pitchFamily="34" charset="-122"/>
                    <a:ea typeface="TencentSans W7" panose="020C04030202040F0204" pitchFamily="34" charset="-122"/>
                  </a:rPr>
                  <a:t>优化思路</a:t>
                </a:r>
              </a:p>
            </p:txBody>
          </p:sp>
        </p:grpSp>
        <p:sp>
          <p:nvSpPr>
            <p:cNvPr id="24595" name="TextBox 72">
              <a:extLst>
                <a:ext uri="{FF2B5EF4-FFF2-40B4-BE49-F238E27FC236}">
                  <a16:creationId xmlns:a16="http://schemas.microsoft.com/office/drawing/2014/main" id="{A413CDC9-F12B-9B47-B54C-6CADAF46F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1268" y="1514046"/>
              <a:ext cx="438132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CN" altLang="en-CN" sz="1600" b="1" dirty="0">
                  <a:latin typeface="Kaiti SC" panose="02010600040101010101" pitchFamily="2" charset="-122"/>
                  <a:ea typeface="Kaiti SC" panose="02010600040101010101" pitchFamily="2" charset="-122"/>
                </a:rPr>
                <a:t>优化</a:t>
              </a:r>
              <a:r>
                <a:rPr lang="en-CN" altLang="en-CN" sz="1600" b="1" dirty="0"/>
                <a:t>①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：将锚点信息作为后验引入，通过 </a:t>
              </a:r>
              <a:r>
                <a:rPr lang="en-US" altLang="zh-CN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MAP</a:t>
              </a:r>
            </a:p>
            <a:p>
              <a:pPr algn="ctr"/>
              <a:r>
                <a:rPr lang="en-US" altLang="en-CN" sz="1600" dirty="0" err="1">
                  <a:latin typeface="Kaiti SC" panose="02010600040101010101" pitchFamily="2" charset="-122"/>
                  <a:ea typeface="Kaiti SC" panose="02010600040101010101" pitchFamily="2" charset="-122"/>
                </a:rPr>
                <a:t>校准数据</a:t>
              </a:r>
              <a:r>
                <a:rPr lang="zh-CN" altLang="en-US" sz="1600" dirty="0">
                  <a:latin typeface="Kaiti SC" panose="02010600040101010101" pitchFamily="2" charset="-122"/>
                  <a:ea typeface="Kaiti SC" panose="02010600040101010101" pitchFamily="2" charset="-122"/>
                </a:rPr>
                <a:t>，形成统一的框架</a:t>
              </a:r>
              <a:endParaRPr lang="en-CN" altLang="en-CN" sz="1600" dirty="0"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75A5EDF9-ACF9-4045-B1BE-B1EDCCC82107}"/>
              </a:ext>
            </a:extLst>
          </p:cNvPr>
          <p:cNvSpPr/>
          <p:nvPr/>
        </p:nvSpPr>
        <p:spPr>
          <a:xfrm>
            <a:off x="4329113" y="2038350"/>
            <a:ext cx="4032250" cy="14065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N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AE2FD1-1FEF-F040-BE0D-5056E0E3C18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84030" y="2234057"/>
            <a:ext cx="1322733" cy="295209"/>
          </a:xfrm>
          <a:prstGeom prst="rect">
            <a:avLst/>
          </a:prstGeom>
          <a:blipFill>
            <a:blip r:embed="rId6"/>
            <a:stretch>
              <a:fillRect l="-2857" r="-5714" b="-28000"/>
            </a:stretch>
          </a:blipFill>
        </p:spPr>
        <p:txBody>
          <a:bodyPr/>
          <a:lstStyle/>
          <a:p>
            <a:r>
              <a:rPr lang="en-CN" dirty="0">
                <a:noFill/>
              </a:rPr>
              <a:t>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06143E-E4FE-5C4D-BEBD-341AB671056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32040" y="2733325"/>
            <a:ext cx="2920800" cy="512128"/>
          </a:xfrm>
          <a:prstGeom prst="rect">
            <a:avLst/>
          </a:prstGeom>
          <a:blipFill>
            <a:blip r:embed="rId7"/>
            <a:stretch>
              <a:fillRect l="-1732" t="-202439" r="-2165" b="-282927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24588" name="TextBox 78">
            <a:extLst>
              <a:ext uri="{FF2B5EF4-FFF2-40B4-BE49-F238E27FC236}">
                <a16:creationId xmlns:a16="http://schemas.microsoft.com/office/drawing/2014/main" id="{9AE93861-79FF-3E49-B9F5-A47061EEC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5788" y="3536950"/>
            <a:ext cx="3992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600" b="1" dirty="0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600" dirty="0"/>
              <a:t> ② 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zh-CN" altLang="en-CN" sz="1600" dirty="0">
                <a:latin typeface="Kaiti SC" panose="02010600040101010101" pitchFamily="2" charset="-122"/>
                <a:ea typeface="Kaiti SC" panose="02010600040101010101" pitchFamily="2" charset="-122"/>
              </a:rPr>
              <a:t>引</a:t>
            </a:r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</a:rPr>
              <a:t>入榜单序关系，实现区间估计</a:t>
            </a:r>
            <a:endParaRPr lang="en-CN" altLang="en-CN" sz="1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24589" name="Picture 2" descr="May be an image of text that says 'NEXT'">
            <a:extLst>
              <a:ext uri="{FF2B5EF4-FFF2-40B4-BE49-F238E27FC236}">
                <a16:creationId xmlns:a16="http://schemas.microsoft.com/office/drawing/2014/main" id="{DC6DA731-46EC-5648-9F45-7009459B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965575"/>
            <a:ext cx="528637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8" descr="Free Fire">
            <a:extLst>
              <a:ext uri="{FF2B5EF4-FFF2-40B4-BE49-F238E27FC236}">
                <a16:creationId xmlns:a16="http://schemas.microsoft.com/office/drawing/2014/main" id="{957298A7-4382-B14D-88C3-E09AAD24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3967163"/>
            <a:ext cx="530225" cy="52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1" name="Picture 10" descr="Question, mark, circle Free Icon - Icon-Icons.com">
            <a:extLst>
              <a:ext uri="{FF2B5EF4-FFF2-40B4-BE49-F238E27FC236}">
                <a16:creationId xmlns:a16="http://schemas.microsoft.com/office/drawing/2014/main" id="{43192504-D4CC-4D4C-8246-A30FB50E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875088"/>
            <a:ext cx="67151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2" name="TextBox 26">
            <a:extLst>
              <a:ext uri="{FF2B5EF4-FFF2-40B4-BE49-F238E27FC236}">
                <a16:creationId xmlns:a16="http://schemas.microsoft.com/office/drawing/2014/main" id="{D2BDABFC-AD67-0A4E-A512-82B4FC27E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404495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&gt;</a:t>
            </a:r>
            <a:endParaRPr lang="en-CN" altLang="en-CN"/>
          </a:p>
        </p:txBody>
      </p:sp>
      <p:sp>
        <p:nvSpPr>
          <p:cNvPr id="24593" name="TextBox 81">
            <a:extLst>
              <a:ext uri="{FF2B5EF4-FFF2-40B4-BE49-F238E27FC236}">
                <a16:creationId xmlns:a16="http://schemas.microsoft.com/office/drawing/2014/main" id="{B50AA6FE-DE63-C44B-8009-58DC035C5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2913" y="4046538"/>
            <a:ext cx="3190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/>
              <a:t>&gt;</a:t>
            </a:r>
            <a:endParaRPr lang="en-CN" altLang="en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0B1AFD2-17EC-574C-94D4-C88130650A75}"/>
              </a:ext>
            </a:extLst>
          </p:cNvPr>
          <p:cNvSpPr/>
          <p:nvPr/>
        </p:nvSpPr>
        <p:spPr>
          <a:xfrm>
            <a:off x="5724128" y="2067694"/>
            <a:ext cx="2664296" cy="1506177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FC55650-E9B1-6742-9C5F-9B96C16B5E30}"/>
              </a:ext>
            </a:extLst>
          </p:cNvPr>
          <p:cNvSpPr/>
          <p:nvPr/>
        </p:nvSpPr>
        <p:spPr>
          <a:xfrm>
            <a:off x="5540848" y="1923678"/>
            <a:ext cx="2664296" cy="1506177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578" name="标题 3">
            <a:extLst>
              <a:ext uri="{FF2B5EF4-FFF2-40B4-BE49-F238E27FC236}">
                <a16:creationId xmlns:a16="http://schemas.microsoft.com/office/drawing/2014/main" id="{4230B023-4E27-394C-AFF1-8C182840BBF6}"/>
              </a:ext>
            </a:extLst>
          </p:cNvPr>
          <p:cNvSpPr txBox="1">
            <a:spLocks/>
          </p:cNvSpPr>
          <p:nvPr/>
        </p:nvSpPr>
        <p:spPr bwMode="auto">
          <a:xfrm>
            <a:off x="-9525" y="-114300"/>
            <a:ext cx="58293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700" b="1" dirty="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优化三：评估优化</a:t>
            </a:r>
          </a:p>
        </p:txBody>
      </p:sp>
      <p:grpSp>
        <p:nvGrpSpPr>
          <p:cNvPr id="24598" name="Group 5">
            <a:extLst>
              <a:ext uri="{FF2B5EF4-FFF2-40B4-BE49-F238E27FC236}">
                <a16:creationId xmlns:a16="http://schemas.microsoft.com/office/drawing/2014/main" id="{38C074F2-A778-0549-AADA-143A62B21414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033495"/>
            <a:ext cx="4574853" cy="3770503"/>
            <a:chOff x="35112" y="1768058"/>
            <a:chExt cx="4573045" cy="3771308"/>
          </a:xfrm>
        </p:grpSpPr>
        <p:sp>
          <p:nvSpPr>
            <p:cNvPr id="23" name="矩形 4">
              <a:extLst>
                <a:ext uri="{FF2B5EF4-FFF2-40B4-BE49-F238E27FC236}">
                  <a16:creationId xmlns:a16="http://schemas.microsoft.com/office/drawing/2014/main" id="{AA412C3F-5896-6E44-B911-CA1311ACF0C5}"/>
                </a:ext>
              </a:extLst>
            </p:cNvPr>
            <p:cNvSpPr/>
            <p:nvPr/>
          </p:nvSpPr>
          <p:spPr>
            <a:xfrm>
              <a:off x="35112" y="1922046"/>
              <a:ext cx="4573045" cy="361732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24601" name="文本框 7">
              <a:extLst>
                <a:ext uri="{FF2B5EF4-FFF2-40B4-BE49-F238E27FC236}">
                  <a16:creationId xmlns:a16="http://schemas.microsoft.com/office/drawing/2014/main" id="{B0BB5811-EF98-144F-BCF9-7FD4E99F71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7375" y="1768058"/>
              <a:ext cx="1188518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4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方法</a:t>
              </a:r>
              <a:r>
                <a:rPr kumimoji="1" lang="zh-CN" altLang="en-CN" sz="1400" b="1" dirty="0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现状</a:t>
              </a:r>
              <a:endParaRPr kumimoji="1" lang="zh-CN" altLang="en-US" sz="1400" b="1" dirty="0">
                <a:latin typeface="TencentSans W7" panose="020C04030202040F0204" pitchFamily="34" charset="-122"/>
                <a:ea typeface="TencentSans W7" panose="020C04030202040F0204" pitchFamily="34" charset="-122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C16FBE-26EE-FD4F-A529-006426E11F3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77594" y="1995686"/>
            <a:ext cx="2353016" cy="276999"/>
          </a:xfrm>
          <a:prstGeom prst="rect">
            <a:avLst/>
          </a:prstGeom>
          <a:blipFill>
            <a:blip r:embed="rId3"/>
            <a:stretch>
              <a:fillRect l="-2151" r="-2688" b="-33333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DA2587-4D9B-8F49-AA9E-1953787B807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0904" y="2487309"/>
            <a:ext cx="2513252" cy="604140"/>
          </a:xfrm>
          <a:prstGeom prst="rect">
            <a:avLst/>
          </a:prstGeom>
          <a:blipFill>
            <a:blip r:embed="rId4"/>
            <a:stretch>
              <a:fillRect l="-2010" t="-153061" b="-236735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6CD0764-EDCF-D144-983A-705D7F9A296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43608" y="3217312"/>
            <a:ext cx="1750929" cy="606897"/>
          </a:xfrm>
          <a:prstGeom prst="rect">
            <a:avLst/>
          </a:prstGeom>
          <a:blipFill>
            <a:blip r:embed="rId5"/>
            <a:stretch>
              <a:fillRect l="-2174" t="-79167" r="-2174" b="-110417"/>
            </a:stretch>
          </a:blipFill>
        </p:spPr>
        <p:txBody>
          <a:bodyPr/>
          <a:lstStyle/>
          <a:p>
            <a:r>
              <a:rPr lang="en-CN">
                <a:noFill/>
              </a:rPr>
              <a:t> </a:t>
            </a:r>
          </a:p>
        </p:txBody>
      </p:sp>
      <p:grpSp>
        <p:nvGrpSpPr>
          <p:cNvPr id="24594" name="Group 70">
            <a:extLst>
              <a:ext uri="{FF2B5EF4-FFF2-40B4-BE49-F238E27FC236}">
                <a16:creationId xmlns:a16="http://schemas.microsoft.com/office/drawing/2014/main" id="{0E96B9CA-7EDC-B340-B1BD-CAF984D78683}"/>
              </a:ext>
            </a:extLst>
          </p:cNvPr>
          <p:cNvGrpSpPr>
            <a:grpSpLocks/>
          </p:cNvGrpSpPr>
          <p:nvPr/>
        </p:nvGrpSpPr>
        <p:grpSpPr bwMode="auto">
          <a:xfrm>
            <a:off x="4990488" y="1041400"/>
            <a:ext cx="3632812" cy="3546475"/>
            <a:chOff x="35112" y="1776982"/>
            <a:chExt cx="4556331" cy="3546215"/>
          </a:xfrm>
        </p:grpSpPr>
        <p:sp>
          <p:nvSpPr>
            <p:cNvPr id="74" name="矩形 4">
              <a:extLst>
                <a:ext uri="{FF2B5EF4-FFF2-40B4-BE49-F238E27FC236}">
                  <a16:creationId xmlns:a16="http://schemas.microsoft.com/office/drawing/2014/main" id="{D59358E0-E2BD-0241-9CB9-E98BEF42B915}"/>
                </a:ext>
              </a:extLst>
            </p:cNvPr>
            <p:cNvSpPr/>
            <p:nvPr/>
          </p:nvSpPr>
          <p:spPr>
            <a:xfrm>
              <a:off x="35112" y="1923021"/>
              <a:ext cx="4556331" cy="340017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24597" name="文本框 7">
              <a:extLst>
                <a:ext uri="{FF2B5EF4-FFF2-40B4-BE49-F238E27FC236}">
                  <a16:creationId xmlns:a16="http://schemas.microsoft.com/office/drawing/2014/main" id="{8E7C7C2B-824B-9643-98B0-FC9021096C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9018" y="1776982"/>
              <a:ext cx="1188518" cy="307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1" lang="zh-CN" altLang="en-US" sz="1400" b="1">
                  <a:latin typeface="TencentSans W7" panose="020C04030202040F0204" pitchFamily="34" charset="-122"/>
                  <a:ea typeface="TencentSans W7" panose="020C04030202040F0204" pitchFamily="34" charset="-122"/>
                </a:rPr>
                <a:t>优化思路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E3975A1-D9F5-F848-9747-CA6382ABBB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142613"/>
              </p:ext>
            </p:extLst>
          </p:nvPr>
        </p:nvGraphicFramePr>
        <p:xfrm>
          <a:off x="409711" y="1341404"/>
          <a:ext cx="4257080" cy="1989843"/>
        </p:xfrm>
        <a:graphic>
          <a:graphicData uri="http://schemas.openxmlformats.org/drawingml/2006/table">
            <a:tbl>
              <a:tblPr/>
              <a:tblGrid>
                <a:gridCol w="469106">
                  <a:extLst>
                    <a:ext uri="{9D8B030D-6E8A-4147-A177-3AD203B41FA5}">
                      <a16:colId xmlns:a16="http://schemas.microsoft.com/office/drawing/2014/main" val="383556555"/>
                    </a:ext>
                  </a:extLst>
                </a:gridCol>
                <a:gridCol w="1251905">
                  <a:extLst>
                    <a:ext uri="{9D8B030D-6E8A-4147-A177-3AD203B41FA5}">
                      <a16:colId xmlns:a16="http://schemas.microsoft.com/office/drawing/2014/main" val="2761176157"/>
                    </a:ext>
                  </a:extLst>
                </a:gridCol>
                <a:gridCol w="2536069">
                  <a:extLst>
                    <a:ext uri="{9D8B030D-6E8A-4147-A177-3AD203B41FA5}">
                      <a16:colId xmlns:a16="http://schemas.microsoft.com/office/drawing/2014/main" val="65271343"/>
                    </a:ext>
                  </a:extLst>
                </a:gridCol>
              </a:tblGrid>
              <a:tr h="272383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100" b="1">
                          <a:solidFill>
                            <a:srgbClr val="172B4D"/>
                          </a:solidFill>
                          <a:effectLst/>
                        </a:rPr>
                        <a:t>类型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100" b="1">
                          <a:solidFill>
                            <a:srgbClr val="172B4D"/>
                          </a:solidFill>
                          <a:effectLst/>
                        </a:rPr>
                        <a:t>名称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100" b="1" dirty="0">
                          <a:solidFill>
                            <a:srgbClr val="172B4D"/>
                          </a:solidFill>
                          <a:effectLst/>
                        </a:rPr>
                        <a:t>细节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636971"/>
                  </a:ext>
                </a:extLst>
              </a:tr>
              <a:tr h="301479">
                <a:tc rowSpan="3">
                  <a:txBody>
                    <a:bodyPr/>
                    <a:lstStyle/>
                    <a:p>
                      <a:pPr algn="ctr" fontAlgn="t"/>
                      <a:r>
                        <a:rPr lang="zh-CN" altLang="en-US" sz="1100" dirty="0">
                          <a:effectLst/>
                        </a:rPr>
                        <a:t>加总约束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monthly download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>
                          <a:effectLst/>
                        </a:rPr>
                        <a:t>monthly download = 30* daily download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7631"/>
                  </a:ext>
                </a:extLst>
              </a:tr>
              <a:tr h="288032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monthly revenue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>
                          <a:effectLst/>
                        </a:rPr>
                        <a:t>monthly revenue = 30* daily revenue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278082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100" dirty="0">
                          <a:effectLst/>
                        </a:rPr>
                        <a:t>local</a:t>
                      </a:r>
                      <a:r>
                        <a:rPr lang="zh-CN" altLang="en-US" sz="1100" dirty="0">
                          <a:effectLst/>
                        </a:rPr>
                        <a:t> </a:t>
                      </a:r>
                      <a:r>
                        <a:rPr lang="en-US" altLang="zh-CN" sz="1100" dirty="0">
                          <a:effectLst/>
                        </a:rPr>
                        <a:t>vs</a:t>
                      </a:r>
                      <a:r>
                        <a:rPr lang="zh-CN" altLang="en-US" sz="1100" dirty="0">
                          <a:effectLst/>
                        </a:rPr>
                        <a:t> </a:t>
                      </a:r>
                      <a:r>
                        <a:rPr lang="en-US" altLang="zh-CN" sz="1100" dirty="0">
                          <a:effectLst/>
                        </a:rPr>
                        <a:t>global</a:t>
                      </a:r>
                      <a:endParaRPr lang="en-US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au/down/rev: </a:t>
                      </a:r>
                      <a:r>
                        <a:rPr lang="en-US" altLang="zh-CN" sz="1100" dirty="0">
                          <a:effectLst/>
                        </a:rPr>
                        <a:t>sum(local)</a:t>
                      </a:r>
                      <a:r>
                        <a:rPr lang="zh-CN" altLang="en-US" sz="1100" dirty="0">
                          <a:effectLst/>
                        </a:rPr>
                        <a:t>  </a:t>
                      </a:r>
                      <a:r>
                        <a:rPr lang="en-US" altLang="zh-CN" sz="1100" dirty="0">
                          <a:effectLst/>
                        </a:rPr>
                        <a:t>&lt;= global</a:t>
                      </a:r>
                      <a:r>
                        <a:rPr lang="zh-CN" altLang="en-US" sz="11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957023"/>
                  </a:ext>
                </a:extLst>
              </a:tr>
              <a:tr h="229300">
                <a:tc rowSpan="3">
                  <a:txBody>
                    <a:bodyPr/>
                    <a:lstStyle/>
                    <a:p>
                      <a:pPr algn="ctr" fontAlgn="t"/>
                      <a:r>
                        <a:rPr lang="zh-CN" altLang="en-US" sz="1100" dirty="0">
                          <a:effectLst/>
                        </a:rPr>
                        <a:t>统计约束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100" dirty="0" err="1">
                          <a:solidFill>
                            <a:srgbClr val="000000"/>
                          </a:solidFill>
                          <a:effectLst/>
                        </a:rPr>
                        <a:t>m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</a:rPr>
                        <a:t>au</a:t>
                      </a:r>
                      <a:r>
                        <a:rPr lang="en-US" altLang="zh-CN" sz="1100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en-US" altLang="zh-CN" sz="1100" dirty="0" err="1">
                          <a:solidFill>
                            <a:srgbClr val="000000"/>
                          </a:solidFill>
                          <a:effectLst/>
                        </a:rPr>
                        <a:t>dau</a:t>
                      </a:r>
                      <a:endParaRPr lang="en-US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 err="1">
                          <a:effectLst/>
                        </a:rPr>
                        <a:t>mau</a:t>
                      </a:r>
                      <a:r>
                        <a:rPr lang="en-US" sz="1100" dirty="0">
                          <a:effectLst/>
                        </a:rPr>
                        <a:t>/</a:t>
                      </a:r>
                      <a:r>
                        <a:rPr lang="en-US" sz="1100" dirty="0" err="1">
                          <a:effectLst/>
                        </a:rPr>
                        <a:t>dau</a:t>
                      </a:r>
                      <a:r>
                        <a:rPr lang="en-US" sz="1100" dirty="0">
                          <a:effectLst/>
                        </a:rPr>
                        <a:t> = 2 ~ 4</a:t>
                      </a:r>
                      <a:endParaRPr lang="en-US" altLang="zh-CN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4676383"/>
                  </a:ext>
                </a:extLst>
              </a:tr>
              <a:tr h="272383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>
                          <a:effectLst/>
                        </a:rPr>
                        <a:t>download</a:t>
                      </a:r>
                      <a:r>
                        <a:rPr lang="en-US" altLang="zh-CN" sz="11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active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>
                          <a:effectLst/>
                        </a:rPr>
                        <a:t>download/dau = 0.05 ~ 0.15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682504"/>
                  </a:ext>
                </a:extLst>
              </a:tr>
              <a:tr h="301308"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 err="1">
                          <a:effectLst/>
                        </a:rPr>
                        <a:t>arpu</a:t>
                      </a:r>
                      <a:endParaRPr lang="en-US" sz="1100" dirty="0">
                        <a:effectLst/>
                      </a:endParaRP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dirty="0" err="1">
                          <a:effectLst/>
                        </a:rPr>
                        <a:t>arpu</a:t>
                      </a:r>
                      <a:r>
                        <a:rPr lang="en-US" sz="1100" dirty="0">
                          <a:effectLst/>
                        </a:rPr>
                        <a:t> = country-wise avg </a:t>
                      </a:r>
                      <a:r>
                        <a:rPr lang="en-US" sz="1100" dirty="0" err="1">
                          <a:effectLst/>
                        </a:rPr>
                        <a:t>arpu</a:t>
                      </a:r>
                      <a:r>
                        <a:rPr lang="en-US" sz="1100" dirty="0">
                          <a:effectLst/>
                        </a:rPr>
                        <a:t> * (0.5 ~ 2)</a:t>
                      </a:r>
                    </a:p>
                  </a:txBody>
                  <a:tcPr marL="76512" marR="76512" marT="53558" marB="53558" anchor="ctr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392213"/>
                  </a:ext>
                </a:extLst>
              </a:tr>
            </a:tbl>
          </a:graphicData>
        </a:graphic>
      </p:graphicFrame>
      <p:sp>
        <p:nvSpPr>
          <p:cNvPr id="28" name="TextBox 72">
            <a:extLst>
              <a:ext uri="{FF2B5EF4-FFF2-40B4-BE49-F238E27FC236}">
                <a16:creationId xmlns:a16="http://schemas.microsoft.com/office/drawing/2014/main" id="{55BE5DCB-ECC7-E345-AF5D-A9F04E5D1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271" y="1469667"/>
            <a:ext cx="305724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b="1" dirty="0"/>
              <a:t>①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lang="zh-CN" altLang="en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系统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化建模指标间统计关系</a:t>
            </a:r>
            <a:endParaRPr lang="en-CN" altLang="en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938C64-AA13-0F46-8FB7-4B90D9B66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72" y="3531272"/>
            <a:ext cx="2528184" cy="110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9496A-DBE6-8D4C-B605-B830E285A5A6}"/>
              </a:ext>
            </a:extLst>
          </p:cNvPr>
          <p:cNvSpPr txBox="1"/>
          <p:nvPr/>
        </p:nvSpPr>
        <p:spPr>
          <a:xfrm>
            <a:off x="3182224" y="3941544"/>
            <a:ext cx="138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/>
              <a:t>e</a:t>
            </a:r>
            <a:r>
              <a:rPr lang="en-US" altLang="zh-CN" sz="1200" dirty="0"/>
              <a:t>.g.,</a:t>
            </a:r>
            <a:r>
              <a:rPr lang="zh-CN" altLang="en-US" sz="1200" dirty="0"/>
              <a:t> </a:t>
            </a:r>
            <a:r>
              <a:rPr lang="en-US" altLang="zh-CN" sz="1200" dirty="0" err="1"/>
              <a:t>mau-dau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constraint</a:t>
            </a:r>
            <a:r>
              <a:rPr lang="zh-CN" altLang="en-US" sz="1200" dirty="0"/>
              <a:t> </a:t>
            </a:r>
            <a:r>
              <a:rPr lang="en-US" altLang="zh-CN" sz="1200" dirty="0"/>
              <a:t>implementation</a:t>
            </a:r>
            <a:endParaRPr lang="en-CN" sz="12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0CE2B-B457-9A49-8BC7-591A31EA1895}"/>
              </a:ext>
            </a:extLst>
          </p:cNvPr>
          <p:cNvGrpSpPr/>
          <p:nvPr/>
        </p:nvGrpSpPr>
        <p:grpSpPr>
          <a:xfrm>
            <a:off x="5776163" y="2067612"/>
            <a:ext cx="2061458" cy="1144843"/>
            <a:chOff x="5788238" y="1928695"/>
            <a:chExt cx="2061458" cy="114484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BABA6A-28AD-E247-8AC6-49BC0E781CFC}"/>
                </a:ext>
              </a:extLst>
            </p:cNvPr>
            <p:cNvSpPr/>
            <p:nvPr/>
          </p:nvSpPr>
          <p:spPr>
            <a:xfrm>
              <a:off x="5788238" y="1928695"/>
              <a:ext cx="573291" cy="453054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dirty="0" err="1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dau</a:t>
              </a:r>
              <a:endParaRPr lang="en-CN" sz="9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E40C280-D90D-FE48-88EA-C7C764515FA4}"/>
                </a:ext>
              </a:extLst>
            </p:cNvPr>
            <p:cNvGrpSpPr/>
            <p:nvPr/>
          </p:nvGrpSpPr>
          <p:grpSpPr>
            <a:xfrm>
              <a:off x="6074884" y="1928695"/>
              <a:ext cx="1774812" cy="1144843"/>
              <a:chOff x="6074884" y="1928695"/>
              <a:chExt cx="1774812" cy="114484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E3F1FD9-8E65-A647-BD17-250CD4A6432E}"/>
                  </a:ext>
                </a:extLst>
              </p:cNvPr>
              <p:cNvSpPr/>
              <p:nvPr/>
            </p:nvSpPr>
            <p:spPr>
              <a:xfrm>
                <a:off x="6730579" y="1928695"/>
                <a:ext cx="1054937" cy="4530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d</a:t>
                </a:r>
                <a:r>
                  <a:rPr lang="en-US" altLang="zh-CN" sz="9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ownload</a:t>
                </a:r>
                <a:endParaRPr lang="en-CN" sz="9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CE978F2-7AAC-7141-A6BA-48863BD3D285}"/>
                  </a:ext>
                </a:extLst>
              </p:cNvPr>
              <p:cNvSpPr/>
              <p:nvPr/>
            </p:nvSpPr>
            <p:spPr>
              <a:xfrm>
                <a:off x="6117871" y="2620484"/>
                <a:ext cx="675901" cy="4530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ar</a:t>
                </a:r>
                <a:r>
                  <a:rPr lang="en-US" altLang="zh-CN" sz="9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pu</a:t>
                </a:r>
                <a:endParaRPr lang="en-CN" sz="9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97157DA-F9BF-524E-A43E-66FC382A0A28}"/>
                  </a:ext>
                </a:extLst>
              </p:cNvPr>
              <p:cNvSpPr/>
              <p:nvPr/>
            </p:nvSpPr>
            <p:spPr>
              <a:xfrm>
                <a:off x="7173795" y="2548856"/>
                <a:ext cx="675901" cy="453054"/>
              </a:xfrm>
              <a:prstGeom prst="ellipse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latin typeface="Microsoft YaHei" panose="020B0503020204020204" pitchFamily="34" charset="-122"/>
                    <a:ea typeface="Microsoft YaHei" panose="020B0503020204020204" pitchFamily="34" charset="-122"/>
                    <a:cs typeface="Arial" panose="020B0604020202020204" pitchFamily="34" charset="0"/>
                  </a:rPr>
                  <a:t>xxxx</a:t>
                </a:r>
                <a:endParaRPr lang="en-CN" sz="9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8F03E92B-80D5-4544-92D9-B0E33A41C34D}"/>
                  </a:ext>
                </a:extLst>
              </p:cNvPr>
              <p:cNvCxnSpPr>
                <a:cxnSpLocks/>
                <a:stCxn id="5" idx="4"/>
                <a:endCxn id="33" idx="1"/>
              </p:cNvCxnSpPr>
              <p:nvPr/>
            </p:nvCxnSpPr>
            <p:spPr>
              <a:xfrm>
                <a:off x="6074884" y="2381749"/>
                <a:ext cx="141970" cy="3050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ED4C738-8A8D-214D-BF5B-357E5F7307B4}"/>
                  </a:ext>
                </a:extLst>
              </p:cNvPr>
              <p:cNvCxnSpPr>
                <a:cxnSpLocks/>
                <a:stCxn id="5" idx="6"/>
                <a:endCxn id="32" idx="2"/>
              </p:cNvCxnSpPr>
              <p:nvPr/>
            </p:nvCxnSpPr>
            <p:spPr>
              <a:xfrm>
                <a:off x="6361529" y="2155222"/>
                <a:ext cx="36905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DDE33DC-D6E4-7D4B-81AB-633DB42B63CB}"/>
                  </a:ext>
                </a:extLst>
              </p:cNvPr>
              <p:cNvCxnSpPr>
                <a:cxnSpLocks/>
                <a:stCxn id="32" idx="4"/>
                <a:endCxn id="34" idx="0"/>
              </p:cNvCxnSpPr>
              <p:nvPr/>
            </p:nvCxnSpPr>
            <p:spPr>
              <a:xfrm>
                <a:off x="7258048" y="2381749"/>
                <a:ext cx="253698" cy="16710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6730498-C44A-D44B-9FC6-2B0530FDD678}"/>
                  </a:ext>
                </a:extLst>
              </p:cNvPr>
              <p:cNvCxnSpPr>
                <a:cxnSpLocks/>
                <a:stCxn id="32" idx="3"/>
                <a:endCxn id="33" idx="0"/>
              </p:cNvCxnSpPr>
              <p:nvPr/>
            </p:nvCxnSpPr>
            <p:spPr>
              <a:xfrm flipH="1">
                <a:off x="6455822" y="2315401"/>
                <a:ext cx="429249" cy="30508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F83C6CEC-2BD1-2B4E-B4F8-3198CCC39C3E}"/>
                  </a:ext>
                </a:extLst>
              </p:cNvPr>
              <p:cNvCxnSpPr>
                <a:cxnSpLocks/>
                <a:stCxn id="33" idx="6"/>
                <a:endCxn id="34" idx="2"/>
              </p:cNvCxnSpPr>
              <p:nvPr/>
            </p:nvCxnSpPr>
            <p:spPr>
              <a:xfrm flipV="1">
                <a:off x="6793772" y="2775383"/>
                <a:ext cx="380023" cy="7162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F77BF23-04AC-8C40-8AA2-0AD623F79B80}"/>
                  </a:ext>
                </a:extLst>
              </p:cNvPr>
              <p:cNvCxnSpPr>
                <a:cxnSpLocks/>
                <a:stCxn id="5" idx="5"/>
                <a:endCxn id="34" idx="1"/>
              </p:cNvCxnSpPr>
              <p:nvPr/>
            </p:nvCxnSpPr>
            <p:spPr>
              <a:xfrm>
                <a:off x="6277572" y="2315401"/>
                <a:ext cx="995206" cy="299803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TextBox 72">
            <a:extLst>
              <a:ext uri="{FF2B5EF4-FFF2-40B4-BE49-F238E27FC236}">
                <a16:creationId xmlns:a16="http://schemas.microsoft.com/office/drawing/2014/main" id="{83D42F34-F255-3F43-948D-1F269DA611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911" y="3800316"/>
            <a:ext cx="33361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CN" altLang="en-CN" sz="1400" b="1" dirty="0">
                <a:latin typeface="Kaiti SC" panose="02010600040101010101" pitchFamily="2" charset="-122"/>
                <a:ea typeface="Kaiti SC" panose="02010600040101010101" pitchFamily="2" charset="-122"/>
              </a:rPr>
              <a:t>优化</a:t>
            </a:r>
            <a:r>
              <a:rPr lang="en-CN" altLang="en-CN" sz="1400" dirty="0"/>
              <a:t> ② 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：利用统计关系评估校准结果，</a:t>
            </a:r>
            <a:endParaRPr lang="en-US" altLang="zh-CN" sz="14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algn="ctr"/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e.g.,</a:t>
            </a:r>
            <a:r>
              <a:rPr lang="zh-CN" altLang="en-US" sz="14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400" dirty="0">
                <a:latin typeface="Kaiti SC" panose="02010600040101010101" pitchFamily="2" charset="-122"/>
                <a:ea typeface="Kaiti SC" panose="02010600040101010101" pitchFamily="2" charset="-122"/>
              </a:rPr>
              <a:t>Likelihood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84BB3F-B38D-3E4E-B66A-54999146E091}"/>
              </a:ext>
            </a:extLst>
          </p:cNvPr>
          <p:cNvSpPr txBox="1"/>
          <p:nvPr/>
        </p:nvSpPr>
        <p:spPr>
          <a:xfrm>
            <a:off x="7572884" y="3113458"/>
            <a:ext cx="607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enre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4FC417-034D-9C49-8AAD-51647CE228CF}"/>
              </a:ext>
            </a:extLst>
          </p:cNvPr>
          <p:cNvSpPr txBox="1"/>
          <p:nvPr/>
        </p:nvSpPr>
        <p:spPr>
          <a:xfrm>
            <a:off x="7675336" y="3340618"/>
            <a:ext cx="660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endParaRPr lang="en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8299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3">
            <a:extLst>
              <a:ext uri="{FF2B5EF4-FFF2-40B4-BE49-F238E27FC236}">
                <a16:creationId xmlns:a16="http://schemas.microsoft.com/office/drawing/2014/main" id="{EA6EAFD4-5779-DD4B-86CA-A6D95F819E74}"/>
              </a:ext>
            </a:extLst>
          </p:cNvPr>
          <p:cNvSpPr txBox="1">
            <a:spLocks/>
          </p:cNvSpPr>
          <p:nvPr/>
        </p:nvSpPr>
        <p:spPr bwMode="auto">
          <a:xfrm>
            <a:off x="-884238" y="-165100"/>
            <a:ext cx="5829301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en-US" sz="27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项目优化思路</a:t>
            </a:r>
            <a:endParaRPr kumimoji="1" lang="zh-CN" altLang="en-US" sz="20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grpSp>
        <p:nvGrpSpPr>
          <p:cNvPr id="27" name="Group 5">
            <a:extLst>
              <a:ext uri="{FF2B5EF4-FFF2-40B4-BE49-F238E27FC236}">
                <a16:creationId xmlns:a16="http://schemas.microsoft.com/office/drawing/2014/main" id="{0470A072-6452-D64E-B6FF-5E8F134275E0}"/>
              </a:ext>
            </a:extLst>
          </p:cNvPr>
          <p:cNvGrpSpPr>
            <a:grpSpLocks/>
          </p:cNvGrpSpPr>
          <p:nvPr/>
        </p:nvGrpSpPr>
        <p:grpSpPr bwMode="gray">
          <a:xfrm>
            <a:off x="265645" y="2363539"/>
            <a:ext cx="8612709" cy="745331"/>
            <a:chOff x="226" y="2029"/>
            <a:chExt cx="5330" cy="576"/>
          </a:xfr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0800000" scaled="1"/>
            <a:tileRect/>
          </a:gradFill>
        </p:grpSpPr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9E665A1D-00E7-804D-A4E0-0BF5F239163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6" y="2185"/>
              <a:ext cx="4797" cy="2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defTabSz="505988" fontAlgn="auto">
                <a:spcBef>
                  <a:spcPts val="0"/>
                </a:spcBef>
                <a:spcAft>
                  <a:spcPts val="0"/>
                </a:spcAft>
                <a:tabLst>
                  <a:tab pos="291327" algn="r"/>
                  <a:tab pos="866312" algn="r"/>
                  <a:tab pos="1441298" algn="r"/>
                  <a:tab pos="2023952" algn="r"/>
                  <a:tab pos="2598937" algn="r"/>
                  <a:tab pos="3173923" algn="r"/>
                  <a:tab pos="3756576" algn="r"/>
                  <a:tab pos="4331562" algn="r"/>
                  <a:tab pos="4906547" algn="r"/>
                  <a:tab pos="5489201" algn="r"/>
                  <a:tab pos="6064187" algn="r"/>
                </a:tabLst>
                <a:defRPr/>
              </a:pPr>
              <a:endParaRPr lang="en-US" sz="1125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4883FA69-141C-D744-B20F-F45031A3F68D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5400000">
              <a:off x="4969" y="2018"/>
              <a:ext cx="576" cy="598"/>
            </a:xfrm>
            <a:prstGeom prst="flowChartExtract">
              <a:avLst/>
            </a:prstGeom>
            <a:grp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CA" dirty="0">
                <a:latin typeface="+mn-lt"/>
              </a:endParaRPr>
            </a:p>
          </p:txBody>
        </p:sp>
      </p:grpSp>
      <p:sp>
        <p:nvSpPr>
          <p:cNvPr id="26628" name="Line 24">
            <a:extLst>
              <a:ext uri="{FF2B5EF4-FFF2-40B4-BE49-F238E27FC236}">
                <a16:creationId xmlns:a16="http://schemas.microsoft.com/office/drawing/2014/main" id="{A23DA649-66CA-F14E-9AB5-D0AE553DEF15}"/>
              </a:ext>
            </a:extLst>
          </p:cNvPr>
          <p:cNvSpPr>
            <a:spLocks noChangeShapeType="1"/>
          </p:cNvSpPr>
          <p:nvPr/>
        </p:nvSpPr>
        <p:spPr bwMode="gray">
          <a:xfrm>
            <a:off x="1285875" y="2057400"/>
            <a:ext cx="0" cy="527050"/>
          </a:xfrm>
          <a:prstGeom prst="line">
            <a:avLst/>
          </a:prstGeom>
          <a:noFill/>
          <a:ln w="19050">
            <a:solidFill>
              <a:srgbClr val="32323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600" tIns="36800" rIns="73600" bIns="36800"/>
          <a:lstStyle/>
          <a:p>
            <a:endParaRPr lang="en-CN"/>
          </a:p>
        </p:txBody>
      </p:sp>
      <p:sp>
        <p:nvSpPr>
          <p:cNvPr id="26629" name="TextBox 2">
            <a:extLst>
              <a:ext uri="{FF2B5EF4-FFF2-40B4-BE49-F238E27FC236}">
                <a16:creationId xmlns:a16="http://schemas.microsoft.com/office/drawing/2014/main" id="{434F7C1C-235B-514E-B9B9-9F8773FF285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6413" y="869950"/>
            <a:ext cx="2071687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>
            <a:spAutoFit/>
          </a:bodyPr>
          <a:lstStyle>
            <a:lvl1pPr marL="136525" indent="-136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36550" indent="-136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556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50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CA" altLang="zh-CN" sz="16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数据搜集与参数确定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Annie数据与真实数据误差获得修正系数</a:t>
            </a:r>
            <a:r>
              <a:rPr lang="zh-CN" altLang="en-US" sz="1200" b="1" baseline="3000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*</a:t>
            </a:r>
            <a:endParaRPr lang="en-CA" altLang="zh-CN" sz="12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竞品Annie数据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zh-CN" altLang="en-US" sz="1200" b="1">
                <a:solidFill>
                  <a:srgbClr val="FFC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考虑</a:t>
            </a:r>
            <a:r>
              <a:rPr lang="zh-CN" altLang="en-CA" sz="1200" b="1">
                <a:solidFill>
                  <a:srgbClr val="FFC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修正</a:t>
            </a:r>
            <a:r>
              <a:rPr lang="zh-CN" altLang="en-US" sz="1200" b="1">
                <a:solidFill>
                  <a:srgbClr val="FFC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系数周期性</a:t>
            </a:r>
            <a:endParaRPr lang="en-CA" altLang="zh-CN" sz="1200" b="1">
              <a:solidFill>
                <a:srgbClr val="FFC00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lvl="2">
              <a:spcBef>
                <a:spcPts val="288"/>
              </a:spcBef>
              <a:buSzPct val="140000"/>
            </a:pPr>
            <a:endParaRPr lang="en-CA" altLang="zh-CN" sz="12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6630" name="Line 24">
            <a:extLst>
              <a:ext uri="{FF2B5EF4-FFF2-40B4-BE49-F238E27FC236}">
                <a16:creationId xmlns:a16="http://schemas.microsoft.com/office/drawing/2014/main" id="{FCDEACB7-7E05-FF48-A077-CA97E8ADC990}"/>
              </a:ext>
            </a:extLst>
          </p:cNvPr>
          <p:cNvSpPr>
            <a:spLocks noChangeShapeType="1"/>
          </p:cNvSpPr>
          <p:nvPr/>
        </p:nvSpPr>
        <p:spPr bwMode="gray">
          <a:xfrm>
            <a:off x="2971800" y="2976563"/>
            <a:ext cx="0" cy="527050"/>
          </a:xfrm>
          <a:prstGeom prst="line">
            <a:avLst/>
          </a:prstGeom>
          <a:noFill/>
          <a:ln w="19050">
            <a:solidFill>
              <a:srgbClr val="32323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600" tIns="36800" rIns="73600" bIns="36800"/>
          <a:lstStyle/>
          <a:p>
            <a:endParaRPr lang="en-CN"/>
          </a:p>
        </p:txBody>
      </p:sp>
      <p:sp>
        <p:nvSpPr>
          <p:cNvPr id="26631" name="TextBox 2">
            <a:extLst>
              <a:ext uri="{FF2B5EF4-FFF2-40B4-BE49-F238E27FC236}">
                <a16:creationId xmlns:a16="http://schemas.microsoft.com/office/drawing/2014/main" id="{3376DAC1-E95A-7540-A064-7902CBE4CA4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178050" y="3448050"/>
            <a:ext cx="1931988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>
            <a:spAutoFit/>
          </a:bodyPr>
          <a:lstStyle>
            <a:lvl1pPr marL="136525" indent="-136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36550" indent="-136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556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50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CA" altLang="zh-CN" sz="16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加入外部辅助信息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新闻中抽取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业务方或商务提供的其他参考信息</a:t>
            </a:r>
          </a:p>
          <a:p>
            <a:pPr lvl="2">
              <a:spcBef>
                <a:spcPts val="288"/>
              </a:spcBef>
              <a:buSzPct val="140000"/>
            </a:pPr>
            <a:endParaRPr lang="en-CA" altLang="zh-CN" sz="12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6632" name="Line 24">
            <a:extLst>
              <a:ext uri="{FF2B5EF4-FFF2-40B4-BE49-F238E27FC236}">
                <a16:creationId xmlns:a16="http://schemas.microsoft.com/office/drawing/2014/main" id="{D3216F7E-7AD9-CA4A-AE96-67880E966D40}"/>
              </a:ext>
            </a:extLst>
          </p:cNvPr>
          <p:cNvSpPr>
            <a:spLocks noChangeShapeType="1"/>
          </p:cNvSpPr>
          <p:nvPr/>
        </p:nvSpPr>
        <p:spPr bwMode="gray">
          <a:xfrm>
            <a:off x="5126038" y="2028825"/>
            <a:ext cx="0" cy="527050"/>
          </a:xfrm>
          <a:prstGeom prst="line">
            <a:avLst/>
          </a:prstGeom>
          <a:noFill/>
          <a:ln w="19050">
            <a:solidFill>
              <a:srgbClr val="32323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600" tIns="36800" rIns="73600" bIns="36800"/>
          <a:lstStyle/>
          <a:p>
            <a:endParaRPr lang="en-CN"/>
          </a:p>
        </p:txBody>
      </p:sp>
      <p:sp>
        <p:nvSpPr>
          <p:cNvPr id="26633" name="TextBox 2">
            <a:extLst>
              <a:ext uri="{FF2B5EF4-FFF2-40B4-BE49-F238E27FC236}">
                <a16:creationId xmlns:a16="http://schemas.microsoft.com/office/drawing/2014/main" id="{2347C593-FF19-C946-BE59-961E4396C5A5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330700" y="869950"/>
            <a:ext cx="2520950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>
            <a:spAutoFit/>
          </a:bodyPr>
          <a:lstStyle>
            <a:lvl1pPr marL="136525" indent="-136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36550" indent="-136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45561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50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CA" altLang="zh-CN" sz="16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数据补齐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榜单rank与相关matrices呈幂律分布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Xgboost预测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en-CA" altLang="zh-CN" sz="1200" b="1">
                <a:solidFill>
                  <a:srgbClr val="FFC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Refactor</a:t>
            </a:r>
            <a:r>
              <a:rPr lang="zh-CN" altLang="en-US" sz="1200" b="1">
                <a:solidFill>
                  <a:srgbClr val="FFC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代码以便于后续维护</a:t>
            </a:r>
            <a:endParaRPr lang="en-CA" altLang="zh-CN" sz="1200" b="1">
              <a:solidFill>
                <a:srgbClr val="FFC00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lvl="2">
              <a:spcBef>
                <a:spcPts val="288"/>
              </a:spcBef>
              <a:buSzPct val="140000"/>
            </a:pPr>
            <a:endParaRPr lang="en-CA" altLang="zh-CN" sz="12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26634" name="Line 24">
            <a:extLst>
              <a:ext uri="{FF2B5EF4-FFF2-40B4-BE49-F238E27FC236}">
                <a16:creationId xmlns:a16="http://schemas.microsoft.com/office/drawing/2014/main" id="{CB6E98AB-2438-6648-9CA8-8C45E6C07548}"/>
              </a:ext>
            </a:extLst>
          </p:cNvPr>
          <p:cNvSpPr>
            <a:spLocks noChangeShapeType="1"/>
          </p:cNvSpPr>
          <p:nvPr/>
        </p:nvSpPr>
        <p:spPr bwMode="gray">
          <a:xfrm>
            <a:off x="6419850" y="2967038"/>
            <a:ext cx="0" cy="527050"/>
          </a:xfrm>
          <a:prstGeom prst="line">
            <a:avLst/>
          </a:prstGeom>
          <a:noFill/>
          <a:ln w="19050">
            <a:solidFill>
              <a:srgbClr val="32323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3600" tIns="36800" rIns="73600" bIns="36800"/>
          <a:lstStyle/>
          <a:p>
            <a:endParaRPr lang="en-CN"/>
          </a:p>
        </p:txBody>
      </p:sp>
      <p:sp>
        <p:nvSpPr>
          <p:cNvPr id="26635" name="TextBox 2">
            <a:extLst>
              <a:ext uri="{FF2B5EF4-FFF2-40B4-BE49-F238E27FC236}">
                <a16:creationId xmlns:a16="http://schemas.microsoft.com/office/drawing/2014/main" id="{BD9632E9-A497-9642-856A-EDC66E30C3E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21350" y="3465513"/>
            <a:ext cx="2528888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>
            <a:spAutoFit/>
          </a:bodyPr>
          <a:lstStyle>
            <a:lvl1pPr marL="136525" indent="-136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36550" indent="-136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ts val="650"/>
              </a:spcBef>
              <a:buSzPct val="100000"/>
              <a:buFont typeface="Verdana" panose="020B0604030504040204" pitchFamily="34" charset="0"/>
              <a:buChar char="•"/>
            </a:pPr>
            <a:r>
              <a:rPr lang="en-CA" altLang="zh-CN" sz="16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数据修正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Daily vs. weekly vs. monthly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Global vs. local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zh-CN" altLang="en-US" sz="1200" b="1" baseline="30000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*</a:t>
            </a:r>
            <a:r>
              <a:rPr lang="en-CA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Platform</a:t>
            </a:r>
            <a:r>
              <a:rPr lang="zh-CN" altLang="en-US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，</a:t>
            </a:r>
            <a:r>
              <a:rPr lang="en-US" altLang="zh-CN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app_id</a:t>
            </a: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zh-CN" altLang="en-CA" sz="1200" b="1">
                <a:solidFill>
                  <a:srgbClr val="FFC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确定</a:t>
            </a:r>
            <a:r>
              <a:rPr lang="zh-CN" altLang="en-US" sz="1200" b="1">
                <a:solidFill>
                  <a:srgbClr val="FFC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修正条件优先级</a:t>
            </a:r>
            <a:endParaRPr lang="en-US" altLang="zh-CN" sz="1200" b="1">
              <a:solidFill>
                <a:srgbClr val="FFC00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lvl="1">
              <a:spcBef>
                <a:spcPts val="288"/>
              </a:spcBef>
              <a:buSzPct val="100000"/>
              <a:buFont typeface="Verdana" panose="020B0604030504040204" pitchFamily="34" charset="0"/>
              <a:buChar char="-"/>
            </a:pPr>
            <a:r>
              <a:rPr lang="zh-CN" altLang="en-US" sz="1200" b="1">
                <a:solidFill>
                  <a:srgbClr val="FFC00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考虑榜单秩的影响</a:t>
            </a:r>
            <a:endParaRPr lang="en-CA" altLang="zh-CN" sz="1200" b="1">
              <a:solidFill>
                <a:srgbClr val="FFC00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95" name="Rectangle 1439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26" y="1419622"/>
            <a:ext cx="4316022" cy="13780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Cryptocurrency Market</a:t>
            </a:r>
            <a:b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27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397" name="Group 14396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8414" y="2988"/>
            <a:ext cx="7310715" cy="5143500"/>
            <a:chOff x="1318434" y="36937"/>
            <a:chExt cx="9747620" cy="6858000"/>
          </a:xfrm>
        </p:grpSpPr>
        <p:sp>
          <p:nvSpPr>
            <p:cNvPr id="14398" name="Freeform: Shape 14397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99" name="Freeform: Shape 14398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0" name="Freeform: Shape 14399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1" name="Freeform: Shape 14400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2" name="Freeform: Shape 14401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853" y="2797634"/>
            <a:ext cx="6456499" cy="1823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Cryptocurrency is any form of currency that exists digitally or virtually  </a:t>
            </a:r>
          </a:p>
        </p:txBody>
      </p:sp>
    </p:spTree>
    <p:extLst>
      <p:ext uri="{BB962C8B-B14F-4D97-AF65-F5344CB8AC3E}">
        <p14:creationId xmlns:p14="http://schemas.microsoft.com/office/powerpoint/2010/main" val="410307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3">
            <a:extLst>
              <a:ext uri="{FF2B5EF4-FFF2-40B4-BE49-F238E27FC236}">
                <a16:creationId xmlns:a16="http://schemas.microsoft.com/office/drawing/2014/main" id="{A25CD764-17F3-254E-BA14-F9DDA2F773BD}"/>
              </a:ext>
            </a:extLst>
          </p:cNvPr>
          <p:cNvSpPr txBox="1">
            <a:spLocks/>
          </p:cNvSpPr>
          <p:nvPr/>
        </p:nvSpPr>
        <p:spPr bwMode="auto">
          <a:xfrm>
            <a:off x="468313" y="-96838"/>
            <a:ext cx="5829300" cy="110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kumimoji="1" lang="zh-CN" altLang="zh-CN" sz="27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优化</a:t>
            </a:r>
            <a:r>
              <a:rPr kumimoji="1" lang="zh-CN" altLang="en-US" sz="27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点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98EAE70-A342-4244-9C1C-D5862AE4C4D7}"/>
              </a:ext>
            </a:extLst>
          </p:cNvPr>
          <p:cNvSpPr>
            <a:spLocks/>
          </p:cNvSpPr>
          <p:nvPr/>
        </p:nvSpPr>
        <p:spPr bwMode="gray">
          <a:xfrm>
            <a:off x="468313" y="1260475"/>
            <a:ext cx="2538412" cy="3527425"/>
          </a:xfrm>
          <a:custGeom>
            <a:avLst/>
            <a:gdLst>
              <a:gd name="T0" fmla="*/ 2 w 2216"/>
              <a:gd name="T1" fmla="*/ 2524 h 2963"/>
              <a:gd name="T2" fmla="*/ 0 w 2216"/>
              <a:gd name="T3" fmla="*/ 434 h 2963"/>
              <a:gd name="T4" fmla="*/ 1056 w 2216"/>
              <a:gd name="T5" fmla="*/ 436 h 2963"/>
              <a:gd name="T6" fmla="*/ 1828 w 2216"/>
              <a:gd name="T7" fmla="*/ 113 h 2963"/>
              <a:gd name="T8" fmla="*/ 1830 w 2216"/>
              <a:gd name="T9" fmla="*/ 0 h 2963"/>
              <a:gd name="T10" fmla="*/ 2201 w 2216"/>
              <a:gd name="T11" fmla="*/ 362 h 2963"/>
              <a:gd name="T12" fmla="*/ 1830 w 2216"/>
              <a:gd name="T13" fmla="*/ 728 h 2963"/>
              <a:gd name="T14" fmla="*/ 1830 w 2216"/>
              <a:gd name="T15" fmla="*/ 620 h 2963"/>
              <a:gd name="T16" fmla="*/ 1422 w 2216"/>
              <a:gd name="T17" fmla="*/ 835 h 2963"/>
              <a:gd name="T18" fmla="*/ 1422 w 2216"/>
              <a:gd name="T19" fmla="*/ 1227 h 2963"/>
              <a:gd name="T20" fmla="*/ 1829 w 2216"/>
              <a:gd name="T21" fmla="*/ 1227 h 2963"/>
              <a:gd name="T22" fmla="*/ 1829 w 2216"/>
              <a:gd name="T23" fmla="*/ 1118 h 2963"/>
              <a:gd name="T24" fmla="*/ 2216 w 2216"/>
              <a:gd name="T25" fmla="*/ 1481 h 2963"/>
              <a:gd name="T26" fmla="*/ 1829 w 2216"/>
              <a:gd name="T27" fmla="*/ 1847 h 2963"/>
              <a:gd name="T28" fmla="*/ 1830 w 2216"/>
              <a:gd name="T29" fmla="*/ 1736 h 2963"/>
              <a:gd name="T30" fmla="*/ 1424 w 2216"/>
              <a:gd name="T31" fmla="*/ 1735 h 2963"/>
              <a:gd name="T32" fmla="*/ 1424 w 2216"/>
              <a:gd name="T33" fmla="*/ 2130 h 2963"/>
              <a:gd name="T34" fmla="*/ 1831 w 2216"/>
              <a:gd name="T35" fmla="*/ 2341 h 2963"/>
              <a:gd name="T36" fmla="*/ 1831 w 2216"/>
              <a:gd name="T37" fmla="*/ 2228 h 2963"/>
              <a:gd name="T38" fmla="*/ 2203 w 2216"/>
              <a:gd name="T39" fmla="*/ 2598 h 2963"/>
              <a:gd name="T40" fmla="*/ 1826 w 2216"/>
              <a:gd name="T41" fmla="*/ 2963 h 2963"/>
              <a:gd name="T42" fmla="*/ 1827 w 2216"/>
              <a:gd name="T43" fmla="*/ 2848 h 2963"/>
              <a:gd name="T44" fmla="*/ 1055 w 2216"/>
              <a:gd name="T45" fmla="*/ 2523 h 2963"/>
              <a:gd name="T46" fmla="*/ 2 w 2216"/>
              <a:gd name="T47" fmla="*/ 2524 h 29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216"/>
              <a:gd name="T73" fmla="*/ 0 h 2963"/>
              <a:gd name="T74" fmla="*/ 2216 w 2216"/>
              <a:gd name="T75" fmla="*/ 2963 h 296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216" h="2963">
                <a:moveTo>
                  <a:pt x="2" y="2524"/>
                </a:moveTo>
                <a:lnTo>
                  <a:pt x="0" y="434"/>
                </a:lnTo>
                <a:lnTo>
                  <a:pt x="1056" y="436"/>
                </a:lnTo>
                <a:cubicBezTo>
                  <a:pt x="1299" y="191"/>
                  <a:pt x="1604" y="128"/>
                  <a:pt x="1828" y="113"/>
                </a:cubicBezTo>
                <a:lnTo>
                  <a:pt x="1830" y="0"/>
                </a:lnTo>
                <a:lnTo>
                  <a:pt x="2201" y="362"/>
                </a:lnTo>
                <a:lnTo>
                  <a:pt x="1830" y="728"/>
                </a:lnTo>
                <a:lnTo>
                  <a:pt x="1830" y="620"/>
                </a:lnTo>
                <a:cubicBezTo>
                  <a:pt x="1696" y="605"/>
                  <a:pt x="1475" y="772"/>
                  <a:pt x="1422" y="835"/>
                </a:cubicBezTo>
                <a:lnTo>
                  <a:pt x="1422" y="1227"/>
                </a:lnTo>
                <a:lnTo>
                  <a:pt x="1829" y="1227"/>
                </a:lnTo>
                <a:lnTo>
                  <a:pt x="1829" y="1118"/>
                </a:lnTo>
                <a:lnTo>
                  <a:pt x="2216" y="1481"/>
                </a:lnTo>
                <a:lnTo>
                  <a:pt x="1829" y="1847"/>
                </a:lnTo>
                <a:lnTo>
                  <a:pt x="1830" y="1736"/>
                </a:lnTo>
                <a:lnTo>
                  <a:pt x="1424" y="1735"/>
                </a:lnTo>
                <a:lnTo>
                  <a:pt x="1424" y="2130"/>
                </a:lnTo>
                <a:cubicBezTo>
                  <a:pt x="1600" y="2273"/>
                  <a:pt x="1684" y="2348"/>
                  <a:pt x="1831" y="2341"/>
                </a:cubicBezTo>
                <a:lnTo>
                  <a:pt x="1831" y="2228"/>
                </a:lnTo>
                <a:lnTo>
                  <a:pt x="2203" y="2598"/>
                </a:lnTo>
                <a:lnTo>
                  <a:pt x="1826" y="2963"/>
                </a:lnTo>
                <a:lnTo>
                  <a:pt x="1827" y="2848"/>
                </a:lnTo>
                <a:cubicBezTo>
                  <a:pt x="1617" y="2850"/>
                  <a:pt x="1290" y="2750"/>
                  <a:pt x="1055" y="2523"/>
                </a:cubicBezTo>
                <a:cubicBezTo>
                  <a:pt x="365" y="2523"/>
                  <a:pt x="2" y="2524"/>
                  <a:pt x="2" y="252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wrap="none" lIns="35100" tIns="35100" rIns="35100" bIns="35100" anchor="ctr"/>
          <a:lstStyle/>
          <a:p>
            <a:pPr eaLnBrk="1" hangingPunct="1">
              <a:defRPr/>
            </a:pPr>
            <a:endParaRPr lang="en-US" dirty="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28676" name="文本框 6">
            <a:extLst>
              <a:ext uri="{FF2B5EF4-FFF2-40B4-BE49-F238E27FC236}">
                <a16:creationId xmlns:a16="http://schemas.microsoft.com/office/drawing/2014/main" id="{4665A29E-71DF-E642-AB2F-1E39D0D17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575" y="2595563"/>
            <a:ext cx="1565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15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怎么做优化？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4D6277-51BC-9F46-B956-AA14041D5A3E}"/>
              </a:ext>
            </a:extLst>
          </p:cNvPr>
          <p:cNvSpPr txBox="1"/>
          <p:nvPr/>
        </p:nvSpPr>
        <p:spPr>
          <a:xfrm>
            <a:off x="528638" y="2951163"/>
            <a:ext cx="156686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kumimoji="1" lang="zh-CN" altLang="en-US" sz="12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形成</a:t>
            </a:r>
            <a:r>
              <a:rPr kumimoji="1" lang="zh-CN" altLang="en-US" sz="12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效果好  </a:t>
            </a:r>
            <a:r>
              <a:rPr kumimoji="1" lang="en-US" altLang="zh-CN" sz="12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&amp;</a:t>
            </a:r>
            <a:r>
              <a:rPr kumimoji="1" lang="zh-CN" altLang="en-US" sz="12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业务认可的计算逻辑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4F5210-1593-274B-A218-DE1B0D687A5A}"/>
              </a:ext>
            </a:extLst>
          </p:cNvPr>
          <p:cNvSpPr txBox="1"/>
          <p:nvPr/>
        </p:nvSpPr>
        <p:spPr>
          <a:xfrm>
            <a:off x="3071813" y="819150"/>
            <a:ext cx="2106612" cy="1454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排行榜</a:t>
            </a:r>
            <a:r>
              <a:rPr kumimoji="1" lang="en-US" altLang="zh-CN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rank</a:t>
            </a:r>
          </a:p>
          <a:p>
            <a:pPr>
              <a:defRPr/>
            </a:pPr>
            <a:endParaRPr kumimoji="1" lang="en-US" altLang="zh-CN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14308" indent="-214308">
              <a:buFont typeface="Arial" panose="020B0604020202020204" pitchFamily="34" charset="0"/>
              <a:buChar char="•"/>
              <a:defRPr/>
            </a:pPr>
            <a:r>
              <a:rPr kumimoji="1" lang="zh-CN" altLang="en-US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考虑将</a:t>
            </a:r>
            <a:r>
              <a:rPr kumimoji="1" lang="zh-CN" altLang="en-US" sz="105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秩</a:t>
            </a:r>
            <a:r>
              <a:rPr kumimoji="1" lang="zh-CN" altLang="en-US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加入到数据修正条件中</a:t>
            </a:r>
            <a:endParaRPr kumimoji="1" lang="en-US" altLang="zh-CN" sz="105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14308" indent="-214308">
              <a:buFont typeface="Arial" panose="020B0604020202020204" pitchFamily="34" charset="0"/>
              <a:buChar char="•"/>
              <a:defRPr/>
            </a:pPr>
            <a:r>
              <a:rPr kumimoji="1" lang="zh-CN" altLang="en-US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考虑</a:t>
            </a:r>
            <a:r>
              <a:rPr kumimoji="1" lang="zh-CN" altLang="en-US" sz="105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细化榜单选择</a:t>
            </a:r>
            <a:r>
              <a:rPr kumimoji="1" lang="zh-CN" altLang="en-US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，具体使用到大逃杀 </a:t>
            </a:r>
            <a:r>
              <a:rPr kumimoji="1" lang="en-US" altLang="zh-CN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&amp;</a:t>
            </a:r>
            <a:r>
              <a:rPr kumimoji="1" lang="zh-CN" altLang="en-US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r>
              <a:rPr kumimoji="1" lang="en-US" altLang="zh-CN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MOBA</a:t>
            </a:r>
            <a:r>
              <a:rPr kumimoji="1" lang="zh-CN" altLang="en-US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单独品类榜单</a:t>
            </a:r>
            <a:endParaRPr kumimoji="1" lang="en-US" altLang="zh-CN" sz="105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231FCC-7029-3E4B-ACBA-E2D30AE3F1BB}"/>
              </a:ext>
            </a:extLst>
          </p:cNvPr>
          <p:cNvSpPr txBox="1"/>
          <p:nvPr/>
        </p:nvSpPr>
        <p:spPr>
          <a:xfrm>
            <a:off x="3071813" y="3884613"/>
            <a:ext cx="2106612" cy="6937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修正系数</a:t>
            </a:r>
            <a:endParaRPr kumimoji="1" lang="en-US" altLang="zh-CN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14308" indent="-214308">
              <a:buFont typeface="Arial" panose="020B0604020202020204" pitchFamily="34" charset="0"/>
              <a:buChar char="•"/>
              <a:defRPr/>
            </a:pPr>
            <a:r>
              <a:rPr kumimoji="1" lang="zh-CN" altLang="en-US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考虑</a:t>
            </a:r>
            <a:r>
              <a:rPr kumimoji="1" lang="en-US" altLang="zh-CN" sz="105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seasonality</a:t>
            </a:r>
            <a:r>
              <a:rPr kumimoji="1" lang="zh-CN" altLang="en-US" sz="105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r>
              <a:rPr kumimoji="1" lang="en-US" altLang="zh-CN" sz="105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&amp;</a:t>
            </a:r>
            <a:r>
              <a:rPr kumimoji="1" lang="zh-CN" altLang="en-US" sz="105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</a:t>
            </a:r>
            <a:r>
              <a:rPr kumimoji="1" lang="en-US" altLang="zh-CN" sz="105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cyclicity</a:t>
            </a:r>
            <a:endParaRPr kumimoji="1" lang="zh-CN" altLang="en-US" sz="1050" b="1">
              <a:solidFill>
                <a:schemeClr val="accent6">
                  <a:lumMod val="75000"/>
                </a:schemeClr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7B99A2D-5EBA-5E47-AE8C-AAA652D574E2}"/>
              </a:ext>
            </a:extLst>
          </p:cNvPr>
          <p:cNvSpPr txBox="1"/>
          <p:nvPr/>
        </p:nvSpPr>
        <p:spPr>
          <a:xfrm>
            <a:off x="3005138" y="2459038"/>
            <a:ext cx="2106612" cy="1131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数据限制标准</a:t>
            </a:r>
            <a:endParaRPr kumimoji="1" lang="en-US" altLang="zh-CN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>
              <a:defRPr/>
            </a:pPr>
            <a:endParaRPr kumimoji="1" lang="en-US" altLang="zh-CN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14308" indent="-214308">
              <a:buFont typeface="Arial" panose="020B0604020202020204" pitchFamily="34" charset="0"/>
              <a:buChar char="•"/>
              <a:defRPr/>
            </a:pPr>
            <a:r>
              <a:rPr kumimoji="1" lang="zh-CN" altLang="en-US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与业务方明确及细化数据</a:t>
            </a:r>
            <a:r>
              <a:rPr kumimoji="1" lang="zh-CN" altLang="en-US" sz="105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修正规则的优先级</a:t>
            </a:r>
            <a:endParaRPr kumimoji="1" lang="en-US" altLang="zh-CN" sz="1050" b="1">
              <a:solidFill>
                <a:schemeClr val="accent6">
                  <a:lumMod val="75000"/>
                </a:schemeClr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14308" indent="-214308">
              <a:buFont typeface="Arial" panose="020B0604020202020204" pitchFamily="34" charset="0"/>
              <a:buChar char="•"/>
              <a:defRPr/>
            </a:pPr>
            <a:r>
              <a:rPr kumimoji="1" lang="zh-CN" altLang="en-US" sz="105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优化及补充数据修正规则</a:t>
            </a:r>
            <a:endParaRPr kumimoji="1" lang="en-US" altLang="zh-CN" sz="105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3" name="梯形 2">
            <a:extLst>
              <a:ext uri="{FF2B5EF4-FFF2-40B4-BE49-F238E27FC236}">
                <a16:creationId xmlns:a16="http://schemas.microsoft.com/office/drawing/2014/main" id="{DA77ADC0-6DA7-D242-9B7A-9262B1D43A19}"/>
              </a:ext>
            </a:extLst>
          </p:cNvPr>
          <p:cNvSpPr/>
          <p:nvPr/>
        </p:nvSpPr>
        <p:spPr>
          <a:xfrm rot="16200000">
            <a:off x="3187701" y="2640012"/>
            <a:ext cx="4144962" cy="290513"/>
          </a:xfrm>
          <a:prstGeom prst="trapezoid">
            <a:avLst>
              <a:gd name="adj" fmla="val 495848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6D8175-FF41-1940-BF45-C13BC2DB2CB7}"/>
              </a:ext>
            </a:extLst>
          </p:cNvPr>
          <p:cNvSpPr/>
          <p:nvPr/>
        </p:nvSpPr>
        <p:spPr>
          <a:xfrm>
            <a:off x="5435600" y="712788"/>
            <a:ext cx="3146425" cy="414496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28683" name="文本框 11">
            <a:extLst>
              <a:ext uri="{FF2B5EF4-FFF2-40B4-BE49-F238E27FC236}">
                <a16:creationId xmlns:a16="http://schemas.microsoft.com/office/drawing/2014/main" id="{CB964E91-25B7-B44E-B889-965C8D7FB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0" y="527050"/>
            <a:ext cx="26511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现阶段已有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constraints</a:t>
            </a:r>
            <a:endParaRPr kumimoji="1" lang="zh-CN" altLang="en-US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CAF248-404F-5E42-9B98-A723D0941178}"/>
              </a:ext>
            </a:extLst>
          </p:cNvPr>
          <p:cNvSpPr txBox="1"/>
          <p:nvPr/>
        </p:nvSpPr>
        <p:spPr>
          <a:xfrm>
            <a:off x="5484813" y="917575"/>
            <a:ext cx="3146425" cy="41846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zh-CN" sz="14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Daily vs. Monthly</a:t>
            </a:r>
            <a:r>
              <a:rPr kumimoji="1" lang="zh-CN" altLang="en-US" sz="14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：</a:t>
            </a:r>
            <a:endParaRPr kumimoji="1" lang="en-US" altLang="zh-CN" sz="1400" b="1">
              <a:solidFill>
                <a:schemeClr val="accent6">
                  <a:lumMod val="75000"/>
                </a:schemeClr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日数据和 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=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月数据</a:t>
            </a: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lvl="1">
              <a:defRPr/>
            </a:pP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（下载，收入等不包括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AU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</a:t>
            </a: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MAU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～ 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2-4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倍 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DAU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zh-CN" sz="14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Local vs. Global</a:t>
            </a:r>
            <a:r>
              <a:rPr kumimoji="1" lang="zh-CN" altLang="en-US" sz="14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：</a:t>
            </a:r>
            <a:endParaRPr kumimoji="1" lang="en-US" altLang="zh-CN" sz="1400" b="1">
              <a:solidFill>
                <a:schemeClr val="accent6">
                  <a:lumMod val="75000"/>
                </a:schemeClr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地方数据和 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=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全球数据</a:t>
            </a: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zh-CN" sz="14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Platform</a:t>
            </a:r>
            <a:r>
              <a:rPr kumimoji="1" lang="zh-CN" altLang="en-US" sz="14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及</a:t>
            </a:r>
            <a:r>
              <a:rPr kumimoji="1" lang="en-US" altLang="zh-CN" sz="14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app_id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按平台数及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app_id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数分配</a:t>
            </a: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付费能力：</a:t>
            </a:r>
            <a:endParaRPr kumimoji="1" lang="en-US" altLang="zh-CN" sz="1400" b="1">
              <a:solidFill>
                <a:schemeClr val="accent6">
                  <a:lumMod val="75000"/>
                </a:schemeClr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Arpu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不超过给定消费能力的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0.5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～ 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2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倍</a:t>
            </a: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>
                <a:solidFill>
                  <a:schemeClr val="accent6">
                    <a:lumMod val="75000"/>
                  </a:schemeClr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下载：</a:t>
            </a:r>
            <a:endParaRPr kumimoji="1" lang="en-US" altLang="zh-CN" sz="1400" b="1">
              <a:solidFill>
                <a:schemeClr val="accent6">
                  <a:lumMod val="75000"/>
                </a:schemeClr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下载用户 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=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（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0.05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 * </a:t>
            </a:r>
            <a:r>
              <a:rPr kumimoji="1" lang="en-US" altLang="zh-CN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0.15</a:t>
            </a:r>
            <a:r>
              <a:rPr kumimoji="1" lang="zh-CN" altLang="en-US" sz="1400" b="1">
                <a:solidFill>
                  <a:srgbClr val="0070C0"/>
                </a:solidFill>
                <a:latin typeface="TencentSans W7" panose="020C04030202040F0204" pitchFamily="34" charset="-122"/>
                <a:ea typeface="TencentSans W7" panose="020C04030202040F0204" pitchFamily="34" charset="-122"/>
              </a:rPr>
              <a:t>）* 活跃用户</a:t>
            </a:r>
            <a:endParaRPr kumimoji="1" lang="en-US" altLang="zh-CN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kumimoji="1" lang="zh-CN" altLang="en-US" sz="1400" b="1">
              <a:solidFill>
                <a:srgbClr val="0070C0"/>
              </a:solidFill>
              <a:latin typeface="TencentSans W7" panose="020C04030202040F0204" pitchFamily="34" charset="-122"/>
              <a:ea typeface="TencentSans W7" panose="020C04030202040F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>
            <a:extLst>
              <a:ext uri="{FF2B5EF4-FFF2-40B4-BE49-F238E27FC236}">
                <a16:creationId xmlns:a16="http://schemas.microsoft.com/office/drawing/2014/main" id="{E1DF090D-6052-0D4D-9437-34315DAE0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7350" y="1468438"/>
            <a:ext cx="5829300" cy="1103312"/>
          </a:xfrm>
        </p:spPr>
        <p:txBody>
          <a:bodyPr/>
          <a:lstStyle/>
          <a:p>
            <a:pPr eaLnBrk="1" hangingPunct="1"/>
            <a:r>
              <a:rPr lang="en-US" altLang="zh-CN" sz="1500" b="1" dirty="0">
                <a:solidFill>
                  <a:srgbClr val="25406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Arial Unicode MS" panose="020B0604020202020204" pitchFamily="34" charset="-128"/>
              </a:rPr>
              <a:t>Thanks</a:t>
            </a:r>
            <a:r>
              <a:rPr lang="zh-CN" altLang="en-US" sz="1500" b="1" dirty="0">
                <a:solidFill>
                  <a:srgbClr val="25406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Arial Unicode MS" panose="020B0604020202020204" pitchFamily="34" charset="-128"/>
              </a:rPr>
              <a:t> </a:t>
            </a:r>
            <a:r>
              <a:rPr lang="en-US" altLang="zh-CN" sz="1500" b="1" dirty="0">
                <a:solidFill>
                  <a:srgbClr val="254061"/>
                </a:solidFill>
                <a:latin typeface="TencentSans W7" panose="020C04030202040F0204" pitchFamily="34" charset="-122"/>
                <a:ea typeface="TencentSans W7" panose="020C04030202040F0204" pitchFamily="34" charset="-122"/>
                <a:cs typeface="Arial Unicode MS" panose="020B0604020202020204" pitchFamily="34" charset="-128"/>
              </a:rPr>
              <a:t>for Watching</a:t>
            </a:r>
            <a:endParaRPr lang="zh-CN" altLang="en-US" sz="1500" b="1" dirty="0">
              <a:solidFill>
                <a:srgbClr val="254061"/>
              </a:solidFill>
              <a:latin typeface="TencentSans W7" panose="020C04030202040F0204" pitchFamily="34" charset="-122"/>
              <a:ea typeface="TencentSans W7" panose="020C04030202040F0204" pitchFamily="34" charset="-122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7" name="Rectangle 1435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9" name="Rectangle 1435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041" y="7212"/>
            <a:ext cx="9143771" cy="9941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 Market-</a:t>
            </a:r>
            <a:r>
              <a:rPr lang="zh-CN" alt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</a:t>
            </a:r>
            <a:r>
              <a:rPr lang="en-US" altLang="zh-CN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endParaRPr lang="en-US" sz="27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361" name="Group 1436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1883147"/>
            <a:chOff x="-305" y="-1"/>
            <a:chExt cx="3832880" cy="2876136"/>
          </a:xfrm>
        </p:grpSpPr>
        <p:sp>
          <p:nvSpPr>
            <p:cNvPr id="14362" name="Freeform: Shape 1436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3" name="Freeform: Shape 1436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4" name="Freeform: Shape 1436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5" name="Freeform: Shape 1436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73" y="1743814"/>
            <a:ext cx="7795483" cy="2556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 of August market capitalization of cryptocurrencies stood at $1.1 trillion or about 2.5% of the U.S. equity market capitalization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296 million cryptocurrency owners in December 2021 as compared to 228 million in July 2021.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global cryptocurrency market size is expected to reach USD 11.71 billion by 2030exhibit high volatility relative to traditional financial assets, with sharp drops in value but also high returns.</a:t>
            </a:r>
          </a:p>
        </p:txBody>
      </p:sp>
      <p:grpSp>
        <p:nvGrpSpPr>
          <p:cNvPr id="14367" name="Group 1436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804585" y="2800754"/>
            <a:ext cx="2908998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368" name="Freeform: Shape 1436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9" name="Freeform: Shape 1436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0" name="Freeform: Shape 1436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1" name="Freeform: Shape 1437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393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7" name="Rectangle 1435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9" name="Rectangle 1435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31" y="-40681"/>
            <a:ext cx="9143771" cy="9941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 Market- Characteristics</a:t>
            </a:r>
          </a:p>
        </p:txBody>
      </p:sp>
      <p:grpSp>
        <p:nvGrpSpPr>
          <p:cNvPr id="14361" name="Group 1436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1883147"/>
            <a:chOff x="-305" y="-1"/>
            <a:chExt cx="3832880" cy="2876136"/>
          </a:xfrm>
        </p:grpSpPr>
        <p:sp>
          <p:nvSpPr>
            <p:cNvPr id="14362" name="Freeform: Shape 1436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3" name="Freeform: Shape 1436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4" name="Freeform: Shape 1436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5" name="Freeform: Shape 1436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73" y="1743815"/>
            <a:ext cx="7939499" cy="1842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Cryptocurrencies exhibit high volatility relative to traditional financial assets, with sharp drops in value but also high returns.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Cryptocurrencies show a notable historical return correlation among themselves, although they started at different times and are independent of each other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kumimoji="1"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Cryptocurrencies have generally shown a low return correlation with traditional financial assets</a:t>
            </a:r>
          </a:p>
        </p:txBody>
      </p:sp>
      <p:grpSp>
        <p:nvGrpSpPr>
          <p:cNvPr id="14367" name="Group 1436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804585" y="2800754"/>
            <a:ext cx="2908998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368" name="Freeform: Shape 1436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9" name="Freeform: Shape 1436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0" name="Freeform: Shape 1436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1" name="Freeform: Shape 1437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5206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7" name="Rectangle 1435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9" name="Rectangle 1435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8043" y="-360499"/>
            <a:ext cx="9143771" cy="9941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 Market-</a:t>
            </a:r>
            <a:r>
              <a:rPr lang="zh-CN" alt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sz="27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361" name="Group 1436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1883147"/>
            <a:chOff x="-305" y="-1"/>
            <a:chExt cx="3832880" cy="2876136"/>
          </a:xfrm>
        </p:grpSpPr>
        <p:sp>
          <p:nvSpPr>
            <p:cNvPr id="14362" name="Freeform: Shape 1436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3" name="Freeform: Shape 1436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4" name="Freeform: Shape 1436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5" name="Freeform: Shape 1436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367" name="Group 1436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804585" y="2800754"/>
            <a:ext cx="2908998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368" name="Freeform: Shape 1436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9" name="Freeform: Shape 1436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0" name="Freeform: Shape 1436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1" name="Freeform: Shape 1437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文本框 6">
            <a:extLst>
              <a:ext uri="{FF2B5EF4-FFF2-40B4-BE49-F238E27FC236}">
                <a16:creationId xmlns:a16="http://schemas.microsoft.com/office/drawing/2014/main" id="{9689C705-C532-B44E-B8AB-9D4816912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693" y="1779082"/>
            <a:ext cx="6204217" cy="2556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lvl="1" indent="0">
              <a:lnSpc>
                <a:spcPct val="90000"/>
              </a:lnSpc>
              <a:spcBef>
                <a:spcPts val="1000"/>
              </a:spcBef>
              <a:defRPr/>
            </a:pP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Which </a:t>
            </a:r>
            <a:r>
              <a:rPr kumimoji="1" lang="en-US" altLang="zh-CN" b="1" u="sng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Models </a:t>
            </a:r>
            <a:r>
              <a:rPr kumimoji="1"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will perform well in Cryptocurrency?</a:t>
            </a:r>
          </a:p>
          <a:p>
            <a:pPr marL="457200" lvl="1" indent="0">
              <a:lnSpc>
                <a:spcPct val="90000"/>
              </a:lnSpc>
              <a:spcBef>
                <a:spcPts val="1000"/>
              </a:spcBef>
              <a:defRPr/>
            </a:pPr>
            <a:endParaRPr kumimoji="1" lang="en-US" altLang="zh-CN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to determine the performance of models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What functions do the models have</a:t>
            </a:r>
          </a:p>
        </p:txBody>
      </p:sp>
    </p:spTree>
    <p:extLst>
      <p:ext uri="{BB962C8B-B14F-4D97-AF65-F5344CB8AC3E}">
        <p14:creationId xmlns:p14="http://schemas.microsoft.com/office/powerpoint/2010/main" val="385273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57" name="Rectangle 14356">
            <a:extLst>
              <a:ext uri="{FF2B5EF4-FFF2-40B4-BE49-F238E27FC236}">
                <a16:creationId xmlns:a16="http://schemas.microsoft.com/office/drawing/2014/main" id="{43C823D3-D619-407C-89E0-C6F6B1E7A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9" name="Rectangle 14358">
            <a:extLst>
              <a:ext uri="{FF2B5EF4-FFF2-40B4-BE49-F238E27FC236}">
                <a16:creationId xmlns:a16="http://schemas.microsoft.com/office/drawing/2014/main" id="{047F8E3E-2FFA-4A0F-B3C7-E57ADDCFB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31" y="-380337"/>
            <a:ext cx="9143771" cy="9941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Cryptocurrency Market-</a:t>
            </a:r>
            <a:r>
              <a:rPr lang="en-US" sz="27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Solution</a:t>
            </a:r>
            <a:endParaRPr lang="en-US" sz="27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361" name="Group 14360">
            <a:extLst>
              <a:ext uri="{FF2B5EF4-FFF2-40B4-BE49-F238E27FC236}">
                <a16:creationId xmlns:a16="http://schemas.microsoft.com/office/drawing/2014/main" id="{33D939F1-7ABE-4D0E-946A-43F37F556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509575" cy="1883147"/>
            <a:chOff x="-305" y="-1"/>
            <a:chExt cx="3832880" cy="2876136"/>
          </a:xfrm>
        </p:grpSpPr>
        <p:sp>
          <p:nvSpPr>
            <p:cNvPr id="14362" name="Freeform: Shape 14361">
              <a:extLst>
                <a:ext uri="{FF2B5EF4-FFF2-40B4-BE49-F238E27FC236}">
                  <a16:creationId xmlns:a16="http://schemas.microsoft.com/office/drawing/2014/main" id="{63FE0426-0FE4-451E-A8BB-08DA6A6A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3" name="Freeform: Shape 14362">
              <a:extLst>
                <a:ext uri="{FF2B5EF4-FFF2-40B4-BE49-F238E27FC236}">
                  <a16:creationId xmlns:a16="http://schemas.microsoft.com/office/drawing/2014/main" id="{4A32F7E8-35B4-451F-AA07-AECF7CA1D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4" name="Freeform: Shape 14363">
              <a:extLst>
                <a:ext uri="{FF2B5EF4-FFF2-40B4-BE49-F238E27FC236}">
                  <a16:creationId xmlns:a16="http://schemas.microsoft.com/office/drawing/2014/main" id="{E1097796-C3C8-4772-9EBD-9F5CA368F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5" name="Freeform: Shape 14364">
              <a:extLst>
                <a:ext uri="{FF2B5EF4-FFF2-40B4-BE49-F238E27FC236}">
                  <a16:creationId xmlns:a16="http://schemas.microsoft.com/office/drawing/2014/main" id="{EC4BC137-BB50-4235-A83F-4B4EEE159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746" y="1231768"/>
            <a:ext cx="5058292" cy="812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Regression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Regression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Random Forest 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XGBR Regressor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SVR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Clustering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Gaussian Mixture Model</a:t>
            </a: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 Scan  </a:t>
            </a:r>
          </a:p>
          <a:p>
            <a:pPr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endParaRPr kumimoji="1"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367" name="Group 14366">
            <a:extLst>
              <a:ext uri="{FF2B5EF4-FFF2-40B4-BE49-F238E27FC236}">
                <a16:creationId xmlns:a16="http://schemas.microsoft.com/office/drawing/2014/main" id="{9DB3963A-4187-4A72-9DA4-CA6BADE22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804585" y="2800754"/>
            <a:ext cx="2908998" cy="1776494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368" name="Freeform: Shape 14367">
              <a:extLst>
                <a:ext uri="{FF2B5EF4-FFF2-40B4-BE49-F238E27FC236}">
                  <a16:creationId xmlns:a16="http://schemas.microsoft.com/office/drawing/2014/main" id="{2428E75E-001A-4568-B035-574F1303E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69" name="Freeform: Shape 14368">
              <a:extLst>
                <a:ext uri="{FF2B5EF4-FFF2-40B4-BE49-F238E27FC236}">
                  <a16:creationId xmlns:a16="http://schemas.microsoft.com/office/drawing/2014/main" id="{64AC8CFC-1164-4525-82A0-25F75ADCF4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0" name="Freeform: Shape 14369">
              <a:extLst>
                <a:ext uri="{FF2B5EF4-FFF2-40B4-BE49-F238E27FC236}">
                  <a16:creationId xmlns:a16="http://schemas.microsoft.com/office/drawing/2014/main" id="{6F35C856-5B70-4CA2-BB8F-A37197D8F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71" name="Freeform: Shape 14370">
              <a:extLst>
                <a:ext uri="{FF2B5EF4-FFF2-40B4-BE49-F238E27FC236}">
                  <a16:creationId xmlns:a16="http://schemas.microsoft.com/office/drawing/2014/main" id="{550FD8B0-DE97-47B1-84ED-67A3BD00F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0FF509A-849E-8647-93CB-E3553D12121F}"/>
              </a:ext>
            </a:extLst>
          </p:cNvPr>
          <p:cNvSpPr/>
          <p:nvPr/>
        </p:nvSpPr>
        <p:spPr>
          <a:xfrm>
            <a:off x="1619672" y="2280415"/>
            <a:ext cx="27136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524247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95" name="Rectangle 1439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5CFB6-4BF7-6041-85ED-EB472E8D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926" y="1419622"/>
            <a:ext cx="4316022" cy="13780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Speak</a:t>
            </a:r>
            <a:br>
              <a:rPr kumimoji="1" lang="en-US" altLang="zh-CN" sz="28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en-US" sz="27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397" name="Group 14396">
            <a:extLst>
              <a:ext uri="{FF2B5EF4-FFF2-40B4-BE49-F238E27FC236}">
                <a16:creationId xmlns:a16="http://schemas.microsoft.com/office/drawing/2014/main" id="{5C3921CD-DDE5-4B57-8FDF-B37ADE4ED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8414" y="2988"/>
            <a:ext cx="7310715" cy="5143500"/>
            <a:chOff x="1318434" y="36937"/>
            <a:chExt cx="9747620" cy="6858000"/>
          </a:xfrm>
        </p:grpSpPr>
        <p:sp>
          <p:nvSpPr>
            <p:cNvPr id="14398" name="Freeform: Shape 14397">
              <a:extLst>
                <a:ext uri="{FF2B5EF4-FFF2-40B4-BE49-F238E27FC236}">
                  <a16:creationId xmlns:a16="http://schemas.microsoft.com/office/drawing/2014/main" id="{A4CBEDF6-7B5F-471F-AF99-301A23748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399" name="Freeform: Shape 14398">
              <a:extLst>
                <a:ext uri="{FF2B5EF4-FFF2-40B4-BE49-F238E27FC236}">
                  <a16:creationId xmlns:a16="http://schemas.microsoft.com/office/drawing/2014/main" id="{1D43DB10-4F84-47C2-8170-CB9EED8667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0" name="Freeform: Shape 14399">
              <a:extLst>
                <a:ext uri="{FF2B5EF4-FFF2-40B4-BE49-F238E27FC236}">
                  <a16:creationId xmlns:a16="http://schemas.microsoft.com/office/drawing/2014/main" id="{9F35C7A0-1526-4D97-BCD8-91B3576E3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1" name="Freeform: Shape 14400">
              <a:extLst>
                <a:ext uri="{FF2B5EF4-FFF2-40B4-BE49-F238E27FC236}">
                  <a16:creationId xmlns:a16="http://schemas.microsoft.com/office/drawing/2014/main" id="{1009574A-38B7-43A8-A925-1FB54C6B1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402" name="Freeform: Shape 14401">
              <a:extLst>
                <a:ext uri="{FF2B5EF4-FFF2-40B4-BE49-F238E27FC236}">
                  <a16:creationId xmlns:a16="http://schemas.microsoft.com/office/drawing/2014/main" id="{EA3AAA50-DE22-4E5D-9064-A37786C59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4339" name="文本框 6">
            <a:extLst>
              <a:ext uri="{FF2B5EF4-FFF2-40B4-BE49-F238E27FC236}">
                <a16:creationId xmlns:a16="http://schemas.microsoft.com/office/drawing/2014/main" id="{B05076BC-C4D2-154E-B553-9D6EF43E6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7926" y="2797634"/>
            <a:ext cx="4835747" cy="18231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plays an important role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help</a:t>
            </a:r>
            <a:r>
              <a:rPr kumimoji="1" lang="zh-CN" altLang="en-US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15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understand the market</a:t>
            </a:r>
          </a:p>
        </p:txBody>
      </p:sp>
    </p:spTree>
    <p:extLst>
      <p:ext uri="{BB962C8B-B14F-4D97-AF65-F5344CB8AC3E}">
        <p14:creationId xmlns:p14="http://schemas.microsoft.com/office/powerpoint/2010/main" val="469545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88" name="Rectangle 1438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90" name="Group 14389">
            <a:extLst>
              <a:ext uri="{FF2B5EF4-FFF2-40B4-BE49-F238E27FC236}">
                <a16:creationId xmlns:a16="http://schemas.microsoft.com/office/drawing/2014/main" id="{3DFB5C00-6040-4666-9765-4391ECB26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27842" y="0"/>
            <a:ext cx="4816158" cy="5143500"/>
            <a:chOff x="5770456" y="-12663"/>
            <a:chExt cx="6421545" cy="6858001"/>
          </a:xfrm>
        </p:grpSpPr>
        <p:sp>
          <p:nvSpPr>
            <p:cNvPr id="14391" name="Freeform: Shape 14390">
              <a:extLst>
                <a:ext uri="{FF2B5EF4-FFF2-40B4-BE49-F238E27FC236}">
                  <a16:creationId xmlns:a16="http://schemas.microsoft.com/office/drawing/2014/main" id="{F5AF136B-F25D-4A62-92D1-409DE6B3A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6158" y="12665"/>
              <a:ext cx="6015842" cy="6832673"/>
            </a:xfrm>
            <a:custGeom>
              <a:avLst/>
              <a:gdLst>
                <a:gd name="connsiteX0" fmla="*/ 6015842 w 6015842"/>
                <a:gd name="connsiteY0" fmla="*/ 6607627 h 6832673"/>
                <a:gd name="connsiteX1" fmla="*/ 6015842 w 6015842"/>
                <a:gd name="connsiteY1" fmla="*/ 6832673 h 6832673"/>
                <a:gd name="connsiteX2" fmla="*/ 5735634 w 6015842"/>
                <a:gd name="connsiteY2" fmla="*/ 6832673 h 6832673"/>
                <a:gd name="connsiteX3" fmla="*/ 5818530 w 6015842"/>
                <a:gd name="connsiteY3" fmla="*/ 6767255 h 6832673"/>
                <a:gd name="connsiteX4" fmla="*/ 4633062 w 6015842"/>
                <a:gd name="connsiteY4" fmla="*/ 499 h 6832673"/>
                <a:gd name="connsiteX5" fmla="*/ 4830740 w 6015842"/>
                <a:gd name="connsiteY5" fmla="*/ 7861 h 6832673"/>
                <a:gd name="connsiteX6" fmla="*/ 5614049 w 6015842"/>
                <a:gd name="connsiteY6" fmla="*/ 130835 h 6832673"/>
                <a:gd name="connsiteX7" fmla="*/ 5900717 w 6015842"/>
                <a:gd name="connsiteY7" fmla="*/ 218147 h 6832673"/>
                <a:gd name="connsiteX8" fmla="*/ 6015842 w 6015842"/>
                <a:gd name="connsiteY8" fmla="*/ 264101 h 6832673"/>
                <a:gd name="connsiteX9" fmla="*/ 6015842 w 6015842"/>
                <a:gd name="connsiteY9" fmla="*/ 662291 h 6832673"/>
                <a:gd name="connsiteX10" fmla="*/ 5865183 w 6015842"/>
                <a:gd name="connsiteY10" fmla="*/ 601873 h 6832673"/>
                <a:gd name="connsiteX11" fmla="*/ 5522516 w 6015842"/>
                <a:gd name="connsiteY11" fmla="*/ 496937 h 6832673"/>
                <a:gd name="connsiteX12" fmla="*/ 4809762 w 6015842"/>
                <a:gd name="connsiteY12" fmla="*/ 394287 h 6832673"/>
                <a:gd name="connsiteX13" fmla="*/ 4087181 w 6015842"/>
                <a:gd name="connsiteY13" fmla="*/ 420838 h 6832673"/>
                <a:gd name="connsiteX14" fmla="*/ 3378242 w 6015842"/>
                <a:gd name="connsiteY14" fmla="*/ 571551 h 6832673"/>
                <a:gd name="connsiteX15" fmla="*/ 1488325 w 6015842"/>
                <a:gd name="connsiteY15" fmla="*/ 1639596 h 6832673"/>
                <a:gd name="connsiteX16" fmla="*/ 993256 w 6015842"/>
                <a:gd name="connsiteY16" fmla="*/ 2176884 h 6832673"/>
                <a:gd name="connsiteX17" fmla="*/ 601602 w 6015842"/>
                <a:gd name="connsiteY17" fmla="*/ 2794422 h 6832673"/>
                <a:gd name="connsiteX18" fmla="*/ 335805 w 6015842"/>
                <a:gd name="connsiteY18" fmla="*/ 3476785 h 6832673"/>
                <a:gd name="connsiteX19" fmla="*/ 238991 w 6015842"/>
                <a:gd name="connsiteY19" fmla="*/ 4205577 h 6832673"/>
                <a:gd name="connsiteX20" fmla="*/ 279770 w 6015842"/>
                <a:gd name="connsiteY20" fmla="*/ 4561593 h 6832673"/>
                <a:gd name="connsiteX21" fmla="*/ 400346 w 6015842"/>
                <a:gd name="connsiteY21" fmla="*/ 4894912 h 6832673"/>
                <a:gd name="connsiteX22" fmla="*/ 484398 w 6015842"/>
                <a:gd name="connsiteY22" fmla="*/ 5051706 h 6832673"/>
                <a:gd name="connsiteX23" fmla="*/ 580920 w 6015842"/>
                <a:gd name="connsiteY23" fmla="*/ 5203606 h 6832673"/>
                <a:gd name="connsiteX24" fmla="*/ 803883 w 6015842"/>
                <a:gd name="connsiteY24" fmla="*/ 5497171 h 6832673"/>
                <a:gd name="connsiteX25" fmla="*/ 1045184 w 6015842"/>
                <a:gd name="connsiteY25" fmla="*/ 5792959 h 6832673"/>
                <a:gd name="connsiteX26" fmla="*/ 1165173 w 6015842"/>
                <a:gd name="connsiteY26" fmla="*/ 5947381 h 6832673"/>
                <a:gd name="connsiteX27" fmla="*/ 1222822 w 6015842"/>
                <a:gd name="connsiteY27" fmla="*/ 6023035 h 6832673"/>
                <a:gd name="connsiteX28" fmla="*/ 1279296 w 6015842"/>
                <a:gd name="connsiteY28" fmla="*/ 6095720 h 6832673"/>
                <a:gd name="connsiteX29" fmla="*/ 1764538 w 6015842"/>
                <a:gd name="connsiteY29" fmla="*/ 6631821 h 6832673"/>
                <a:gd name="connsiteX30" fmla="*/ 1979400 w 6015842"/>
                <a:gd name="connsiteY30" fmla="*/ 6832673 h 6832673"/>
                <a:gd name="connsiteX31" fmla="*/ 1213789 w 6015842"/>
                <a:gd name="connsiteY31" fmla="*/ 6832673 h 6832673"/>
                <a:gd name="connsiteX32" fmla="*/ 1117208 w 6015842"/>
                <a:gd name="connsiteY32" fmla="*/ 6706732 h 6832673"/>
                <a:gd name="connsiteX33" fmla="*/ 894535 w 6015842"/>
                <a:gd name="connsiteY33" fmla="*/ 6375343 h 6832673"/>
                <a:gd name="connsiteX34" fmla="*/ 842461 w 6015842"/>
                <a:gd name="connsiteY34" fmla="*/ 6291085 h 6832673"/>
                <a:gd name="connsiteX35" fmla="*/ 792736 w 6015842"/>
                <a:gd name="connsiteY35" fmla="*/ 6209052 h 6832673"/>
                <a:gd name="connsiteX36" fmla="*/ 694454 w 6015842"/>
                <a:gd name="connsiteY36" fmla="*/ 6050330 h 6832673"/>
                <a:gd name="connsiteX37" fmla="*/ 490706 w 6015842"/>
                <a:gd name="connsiteY37" fmla="*/ 5724130 h 6832673"/>
                <a:gd name="connsiteX38" fmla="*/ 292239 w 6015842"/>
                <a:gd name="connsiteY38" fmla="*/ 5381020 h 6832673"/>
                <a:gd name="connsiteX39" fmla="*/ 202759 w 6015842"/>
                <a:gd name="connsiteY39" fmla="*/ 5199305 h 6832673"/>
                <a:gd name="connsiteX40" fmla="*/ 126628 w 6015842"/>
                <a:gd name="connsiteY40" fmla="*/ 5010171 h 6832673"/>
                <a:gd name="connsiteX41" fmla="*/ 67953 w 6015842"/>
                <a:gd name="connsiteY41" fmla="*/ 4812881 h 6832673"/>
                <a:gd name="connsiteX42" fmla="*/ 46243 w 6015842"/>
                <a:gd name="connsiteY42" fmla="*/ 4712306 h 6832673"/>
                <a:gd name="connsiteX43" fmla="*/ 36709 w 6015842"/>
                <a:gd name="connsiteY43" fmla="*/ 4661870 h 6832673"/>
                <a:gd name="connsiteX44" fmla="*/ 28789 w 6015842"/>
                <a:gd name="connsiteY44" fmla="*/ 4611286 h 6832673"/>
                <a:gd name="connsiteX45" fmla="*/ 38 w 6015842"/>
                <a:gd name="connsiteY45" fmla="*/ 4205577 h 6832673"/>
                <a:gd name="connsiteX46" fmla="*/ 81448 w 6015842"/>
                <a:gd name="connsiteY46" fmla="*/ 3416115 h 6832673"/>
                <a:gd name="connsiteX47" fmla="*/ 326122 w 6015842"/>
                <a:gd name="connsiteY47" fmla="*/ 2659581 h 6832673"/>
                <a:gd name="connsiteX48" fmla="*/ 1243505 w 6015842"/>
                <a:gd name="connsiteY48" fmla="*/ 1374811 h 6832673"/>
                <a:gd name="connsiteX49" fmla="*/ 1851817 w 6015842"/>
                <a:gd name="connsiteY49" fmla="*/ 871494 h 6832673"/>
                <a:gd name="connsiteX50" fmla="*/ 4040976 w 6015842"/>
                <a:gd name="connsiteY50" fmla="*/ 31151 h 6832673"/>
                <a:gd name="connsiteX51" fmla="*/ 4633062 w 6015842"/>
                <a:gd name="connsiteY51" fmla="*/ 499 h 6832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15842" h="6832673">
                  <a:moveTo>
                    <a:pt x="6015842" y="6607627"/>
                  </a:moveTo>
                  <a:lnTo>
                    <a:pt x="6015842" y="6832673"/>
                  </a:lnTo>
                  <a:lnTo>
                    <a:pt x="5735634" y="6832673"/>
                  </a:lnTo>
                  <a:lnTo>
                    <a:pt x="5818530" y="6767255"/>
                  </a:lnTo>
                  <a:close/>
                  <a:moveTo>
                    <a:pt x="4633062" y="499"/>
                  </a:moveTo>
                  <a:cubicBezTo>
                    <a:pt x="4698976" y="1486"/>
                    <a:pt x="4764884" y="3940"/>
                    <a:pt x="4830740" y="7861"/>
                  </a:cubicBezTo>
                  <a:cubicBezTo>
                    <a:pt x="5095128" y="23382"/>
                    <a:pt x="5357448" y="64564"/>
                    <a:pt x="5614049" y="130835"/>
                  </a:cubicBezTo>
                  <a:cubicBezTo>
                    <a:pt x="5710834" y="155913"/>
                    <a:pt x="5806471" y="185048"/>
                    <a:pt x="5900717" y="218147"/>
                  </a:cubicBezTo>
                  <a:lnTo>
                    <a:pt x="6015842" y="264101"/>
                  </a:lnTo>
                  <a:lnTo>
                    <a:pt x="6015842" y="662291"/>
                  </a:lnTo>
                  <a:lnTo>
                    <a:pt x="5865183" y="601873"/>
                  </a:lnTo>
                  <a:cubicBezTo>
                    <a:pt x="5753061" y="560521"/>
                    <a:pt x="5638663" y="525479"/>
                    <a:pt x="5522516" y="496937"/>
                  </a:cubicBezTo>
                  <a:cubicBezTo>
                    <a:pt x="5288740" y="439663"/>
                    <a:pt x="5050052" y="405286"/>
                    <a:pt x="4809762" y="394287"/>
                  </a:cubicBezTo>
                  <a:cubicBezTo>
                    <a:pt x="4568594" y="381810"/>
                    <a:pt x="4326810" y="390696"/>
                    <a:pt x="4087181" y="420838"/>
                  </a:cubicBezTo>
                  <a:cubicBezTo>
                    <a:pt x="3847216" y="451509"/>
                    <a:pt x="3610112" y="501913"/>
                    <a:pt x="3378242" y="571551"/>
                  </a:cubicBezTo>
                  <a:cubicBezTo>
                    <a:pt x="2679220" y="784970"/>
                    <a:pt x="2034383" y="1149380"/>
                    <a:pt x="1488325" y="1639596"/>
                  </a:cubicBezTo>
                  <a:cubicBezTo>
                    <a:pt x="1308517" y="1804150"/>
                    <a:pt x="1142887" y="1983894"/>
                    <a:pt x="993256" y="2176884"/>
                  </a:cubicBezTo>
                  <a:cubicBezTo>
                    <a:pt x="843445" y="2369563"/>
                    <a:pt x="712290" y="2576362"/>
                    <a:pt x="601602" y="2794422"/>
                  </a:cubicBezTo>
                  <a:cubicBezTo>
                    <a:pt x="489834" y="3011933"/>
                    <a:pt x="400757" y="3240628"/>
                    <a:pt x="335805" y="3476785"/>
                  </a:cubicBezTo>
                  <a:cubicBezTo>
                    <a:pt x="271624" y="3714276"/>
                    <a:pt x="239065" y="3959377"/>
                    <a:pt x="238991" y="4205577"/>
                  </a:cubicBezTo>
                  <a:cubicBezTo>
                    <a:pt x="239262" y="4325420"/>
                    <a:pt x="252943" y="4444849"/>
                    <a:pt x="279770" y="4561593"/>
                  </a:cubicBezTo>
                  <a:cubicBezTo>
                    <a:pt x="307988" y="4676763"/>
                    <a:pt x="348413" y="4788524"/>
                    <a:pt x="400346" y="4894912"/>
                  </a:cubicBezTo>
                  <a:cubicBezTo>
                    <a:pt x="426018" y="4948165"/>
                    <a:pt x="454327" y="5000381"/>
                    <a:pt x="484398" y="5051706"/>
                  </a:cubicBezTo>
                  <a:cubicBezTo>
                    <a:pt x="514468" y="5103033"/>
                    <a:pt x="547181" y="5153617"/>
                    <a:pt x="580920" y="5203606"/>
                  </a:cubicBezTo>
                  <a:cubicBezTo>
                    <a:pt x="649275" y="5303291"/>
                    <a:pt x="725259" y="5400008"/>
                    <a:pt x="803883" y="5497171"/>
                  </a:cubicBezTo>
                  <a:cubicBezTo>
                    <a:pt x="882508" y="5594333"/>
                    <a:pt x="965240" y="5691644"/>
                    <a:pt x="1045184" y="5792959"/>
                  </a:cubicBezTo>
                  <a:cubicBezTo>
                    <a:pt x="1085571" y="5843395"/>
                    <a:pt x="1125568" y="5894870"/>
                    <a:pt x="1165173" y="5947381"/>
                  </a:cubicBezTo>
                  <a:lnTo>
                    <a:pt x="1222822" y="6023035"/>
                  </a:lnTo>
                  <a:cubicBezTo>
                    <a:pt x="1241744" y="6047215"/>
                    <a:pt x="1259787" y="6072135"/>
                    <a:pt x="1279296" y="6095720"/>
                  </a:cubicBezTo>
                  <a:cubicBezTo>
                    <a:pt x="1430649" y="6283772"/>
                    <a:pt x="1592663" y="6462773"/>
                    <a:pt x="1764538" y="6631821"/>
                  </a:cubicBezTo>
                  <a:lnTo>
                    <a:pt x="1979400" y="6832673"/>
                  </a:lnTo>
                  <a:lnTo>
                    <a:pt x="1213789" y="6832673"/>
                  </a:lnTo>
                  <a:lnTo>
                    <a:pt x="1117208" y="6706732"/>
                  </a:lnTo>
                  <a:cubicBezTo>
                    <a:pt x="1038730" y="6598297"/>
                    <a:pt x="964066" y="6487930"/>
                    <a:pt x="894535" y="6375343"/>
                  </a:cubicBezTo>
                  <a:cubicBezTo>
                    <a:pt x="876640" y="6347454"/>
                    <a:pt x="859771" y="6319121"/>
                    <a:pt x="842461" y="6291085"/>
                  </a:cubicBezTo>
                  <a:lnTo>
                    <a:pt x="792736" y="6209052"/>
                  </a:lnTo>
                  <a:cubicBezTo>
                    <a:pt x="760903" y="6156245"/>
                    <a:pt x="727753" y="6103584"/>
                    <a:pt x="694454" y="6050330"/>
                  </a:cubicBezTo>
                  <a:lnTo>
                    <a:pt x="490706" y="5724130"/>
                  </a:lnTo>
                  <a:cubicBezTo>
                    <a:pt x="422643" y="5613617"/>
                    <a:pt x="355167" y="5499692"/>
                    <a:pt x="292239" y="5381020"/>
                  </a:cubicBezTo>
                  <a:cubicBezTo>
                    <a:pt x="260847" y="5321686"/>
                    <a:pt x="230631" y="5261310"/>
                    <a:pt x="202759" y="5199305"/>
                  </a:cubicBezTo>
                  <a:cubicBezTo>
                    <a:pt x="174889" y="5137299"/>
                    <a:pt x="149511" y="5074254"/>
                    <a:pt x="126628" y="5010171"/>
                  </a:cubicBezTo>
                  <a:cubicBezTo>
                    <a:pt x="103745" y="4946089"/>
                    <a:pt x="84529" y="4879485"/>
                    <a:pt x="67953" y="4812881"/>
                  </a:cubicBezTo>
                  <a:cubicBezTo>
                    <a:pt x="60179" y="4779355"/>
                    <a:pt x="52551" y="4745979"/>
                    <a:pt x="46243" y="4712306"/>
                  </a:cubicBezTo>
                  <a:lnTo>
                    <a:pt x="36709" y="4661870"/>
                  </a:lnTo>
                  <a:lnTo>
                    <a:pt x="28789" y="4611286"/>
                  </a:lnTo>
                  <a:cubicBezTo>
                    <a:pt x="8927" y="4476995"/>
                    <a:pt x="-684" y="4341352"/>
                    <a:pt x="38" y="4205577"/>
                  </a:cubicBezTo>
                  <a:cubicBezTo>
                    <a:pt x="735" y="3940316"/>
                    <a:pt x="28012" y="3675812"/>
                    <a:pt x="81448" y="3416115"/>
                  </a:cubicBezTo>
                  <a:cubicBezTo>
                    <a:pt x="134458" y="3155392"/>
                    <a:pt x="216542" y="2901597"/>
                    <a:pt x="326122" y="2659581"/>
                  </a:cubicBezTo>
                  <a:cubicBezTo>
                    <a:pt x="546153" y="2175993"/>
                    <a:pt x="866666" y="1743286"/>
                    <a:pt x="1243505" y="1374811"/>
                  </a:cubicBezTo>
                  <a:cubicBezTo>
                    <a:pt x="1432510" y="1190706"/>
                    <a:pt x="1635952" y="1022387"/>
                    <a:pt x="1851817" y="871494"/>
                  </a:cubicBezTo>
                  <a:cubicBezTo>
                    <a:pt x="2502124" y="413640"/>
                    <a:pt x="3254043" y="125004"/>
                    <a:pt x="4040976" y="31151"/>
                  </a:cubicBezTo>
                  <a:cubicBezTo>
                    <a:pt x="4237529" y="7767"/>
                    <a:pt x="4435320" y="-2463"/>
                    <a:pt x="4633062" y="49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92" name="Freeform: Shape 14391">
              <a:extLst>
                <a:ext uri="{FF2B5EF4-FFF2-40B4-BE49-F238E27FC236}">
                  <a16:creationId xmlns:a16="http://schemas.microsoft.com/office/drawing/2014/main" id="{14A545AB-98A3-4EA5-8D41-F52106038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97958" y="32887"/>
              <a:ext cx="5994043" cy="6812451"/>
            </a:xfrm>
            <a:custGeom>
              <a:avLst/>
              <a:gdLst>
                <a:gd name="connsiteX0" fmla="*/ 5994043 w 5994043"/>
                <a:gd name="connsiteY0" fmla="*/ 6088971 h 6812451"/>
                <a:gd name="connsiteX1" fmla="*/ 5994043 w 5994043"/>
                <a:gd name="connsiteY1" fmla="*/ 6812451 h 6812451"/>
                <a:gd name="connsiteX2" fmla="*/ 4989355 w 5994043"/>
                <a:gd name="connsiteY2" fmla="*/ 6812451 h 6812451"/>
                <a:gd name="connsiteX3" fmla="*/ 5129829 w 5994043"/>
                <a:gd name="connsiteY3" fmla="*/ 6731039 h 6812451"/>
                <a:gd name="connsiteX4" fmla="*/ 5840791 w 5994043"/>
                <a:gd name="connsiteY4" fmla="*/ 6209052 h 6812451"/>
                <a:gd name="connsiteX5" fmla="*/ 4646021 w 5994043"/>
                <a:gd name="connsiteY5" fmla="*/ 0 h 6812451"/>
                <a:gd name="connsiteX6" fmla="*/ 5834943 w 5994043"/>
                <a:gd name="connsiteY6" fmla="*/ 187955 h 6812451"/>
                <a:gd name="connsiteX7" fmla="*/ 5994043 w 5994043"/>
                <a:gd name="connsiteY7" fmla="*/ 246737 h 6812451"/>
                <a:gd name="connsiteX8" fmla="*/ 5994043 w 5994043"/>
                <a:gd name="connsiteY8" fmla="*/ 1234190 h 6812451"/>
                <a:gd name="connsiteX9" fmla="*/ 5813213 w 5994043"/>
                <a:gd name="connsiteY9" fmla="*/ 1136134 h 6812451"/>
                <a:gd name="connsiteX10" fmla="*/ 4645435 w 5994043"/>
                <a:gd name="connsiteY10" fmla="*/ 890335 h 6812451"/>
                <a:gd name="connsiteX11" fmla="*/ 3262616 w 5994043"/>
                <a:gd name="connsiteY11" fmla="*/ 1158830 h 6812451"/>
                <a:gd name="connsiteX12" fmla="*/ 2030445 w 5994043"/>
                <a:gd name="connsiteY12" fmla="*/ 1900528 h 6812451"/>
                <a:gd name="connsiteX13" fmla="*/ 1183473 w 5994043"/>
                <a:gd name="connsiteY13" fmla="*/ 2961898 h 6812451"/>
                <a:gd name="connsiteX14" fmla="*/ 880124 w 5994043"/>
                <a:gd name="connsiteY14" fmla="*/ 4180805 h 6812451"/>
                <a:gd name="connsiteX15" fmla="*/ 1381647 w 5994043"/>
                <a:gd name="connsiteY15" fmla="*/ 5288309 h 6812451"/>
                <a:gd name="connsiteX16" fmla="*/ 1651257 w 5994043"/>
                <a:gd name="connsiteY16" fmla="*/ 5671767 h 6812451"/>
                <a:gd name="connsiteX17" fmla="*/ 2679827 w 5994043"/>
                <a:gd name="connsiteY17" fmla="*/ 6733581 h 6812451"/>
                <a:gd name="connsiteX18" fmla="*/ 2818128 w 5994043"/>
                <a:gd name="connsiteY18" fmla="*/ 6812451 h 6812451"/>
                <a:gd name="connsiteX19" fmla="*/ 1420330 w 5994043"/>
                <a:gd name="connsiteY19" fmla="*/ 6812451 h 6812451"/>
                <a:gd name="connsiteX20" fmla="*/ 1286880 w 5994043"/>
                <a:gd name="connsiteY20" fmla="*/ 6661555 h 6812451"/>
                <a:gd name="connsiteX21" fmla="*/ 922515 w 5994043"/>
                <a:gd name="connsiteY21" fmla="*/ 6171671 h 6812451"/>
                <a:gd name="connsiteX22" fmla="*/ 0 w 5994043"/>
                <a:gd name="connsiteY22" fmla="*/ 4180805 h 6812451"/>
                <a:gd name="connsiteX23" fmla="*/ 4645435 w 5994043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94043" h="6812451">
                  <a:moveTo>
                    <a:pt x="5994043" y="6088971"/>
                  </a:moveTo>
                  <a:lnTo>
                    <a:pt x="5994043" y="6812451"/>
                  </a:lnTo>
                  <a:lnTo>
                    <a:pt x="4989355" y="6812451"/>
                  </a:lnTo>
                  <a:lnTo>
                    <a:pt x="5129829" y="6731039"/>
                  </a:lnTo>
                  <a:cubicBezTo>
                    <a:pt x="5358317" y="6586623"/>
                    <a:pt x="5590395" y="6406975"/>
                    <a:pt x="5840791" y="6209052"/>
                  </a:cubicBezTo>
                  <a:close/>
                  <a:moveTo>
                    <a:pt x="4646021" y="0"/>
                  </a:moveTo>
                  <a:cubicBezTo>
                    <a:pt x="5075935" y="0"/>
                    <a:pt x="5473199" y="65804"/>
                    <a:pt x="5834943" y="187955"/>
                  </a:cubicBezTo>
                  <a:lnTo>
                    <a:pt x="5994043" y="246737"/>
                  </a:lnTo>
                  <a:lnTo>
                    <a:pt x="5994043" y="1234190"/>
                  </a:lnTo>
                  <a:lnTo>
                    <a:pt x="5813213" y="1136134"/>
                  </a:lnTo>
                  <a:cubicBezTo>
                    <a:pt x="5466151" y="973109"/>
                    <a:pt x="5073323" y="890335"/>
                    <a:pt x="4645435" y="890335"/>
                  </a:cubicBezTo>
                  <a:cubicBezTo>
                    <a:pt x="4193787" y="890335"/>
                    <a:pt x="3715146" y="983493"/>
                    <a:pt x="3262616" y="1158830"/>
                  </a:cubicBezTo>
                  <a:cubicBezTo>
                    <a:pt x="2813519" y="1334122"/>
                    <a:pt x="2396942" y="1584891"/>
                    <a:pt x="2030445" y="1900528"/>
                  </a:cubicBezTo>
                  <a:cubicBezTo>
                    <a:pt x="1672528" y="2210706"/>
                    <a:pt x="1379593" y="2577698"/>
                    <a:pt x="1183473" y="2961898"/>
                  </a:cubicBezTo>
                  <a:cubicBezTo>
                    <a:pt x="982804" y="3356334"/>
                    <a:pt x="880124" y="3766345"/>
                    <a:pt x="880124" y="4180805"/>
                  </a:cubicBezTo>
                  <a:cubicBezTo>
                    <a:pt x="880124" y="4577020"/>
                    <a:pt x="1033705" y="4806798"/>
                    <a:pt x="1381647" y="5288309"/>
                  </a:cubicBezTo>
                  <a:cubicBezTo>
                    <a:pt x="1468632" y="5408909"/>
                    <a:pt x="1558551" y="5533662"/>
                    <a:pt x="1651257" y="5671767"/>
                  </a:cubicBezTo>
                  <a:cubicBezTo>
                    <a:pt x="1979104" y="6160396"/>
                    <a:pt x="2315457" y="6507809"/>
                    <a:pt x="2679827" y="6733581"/>
                  </a:cubicBezTo>
                  <a:lnTo>
                    <a:pt x="2818128" y="6812451"/>
                  </a:lnTo>
                  <a:lnTo>
                    <a:pt x="1420330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4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93" name="Freeform: Shape 14392">
              <a:extLst>
                <a:ext uri="{FF2B5EF4-FFF2-40B4-BE49-F238E27FC236}">
                  <a16:creationId xmlns:a16="http://schemas.microsoft.com/office/drawing/2014/main" id="{D85B985B-4E1C-4D7F-A82E-CE87F95EF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8976" y="32887"/>
              <a:ext cx="6013025" cy="6812451"/>
            </a:xfrm>
            <a:custGeom>
              <a:avLst/>
              <a:gdLst>
                <a:gd name="connsiteX0" fmla="*/ 6013025 w 6013025"/>
                <a:gd name="connsiteY0" fmla="*/ 6261711 h 6812451"/>
                <a:gd name="connsiteX1" fmla="*/ 6013025 w 6013025"/>
                <a:gd name="connsiteY1" fmla="*/ 6812451 h 6812451"/>
                <a:gd name="connsiteX2" fmla="*/ 5273640 w 6013025"/>
                <a:gd name="connsiteY2" fmla="*/ 6812451 h 6812451"/>
                <a:gd name="connsiteX3" fmla="*/ 5321464 w 6013025"/>
                <a:gd name="connsiteY3" fmla="*/ 6781445 h 6812451"/>
                <a:gd name="connsiteX4" fmla="*/ 5931296 w 6013025"/>
                <a:gd name="connsiteY4" fmla="*/ 6325796 h 6812451"/>
                <a:gd name="connsiteX5" fmla="*/ 4646022 w 6013025"/>
                <a:gd name="connsiteY5" fmla="*/ 0 h 6812451"/>
                <a:gd name="connsiteX6" fmla="*/ 6012842 w 6013025"/>
                <a:gd name="connsiteY6" fmla="*/ 253682 h 6812451"/>
                <a:gd name="connsiteX7" fmla="*/ 6013025 w 6013025"/>
                <a:gd name="connsiteY7" fmla="*/ 253762 h 6812451"/>
                <a:gd name="connsiteX8" fmla="*/ 6013025 w 6013025"/>
                <a:gd name="connsiteY8" fmla="*/ 1076411 h 6812451"/>
                <a:gd name="connsiteX9" fmla="*/ 5874968 w 6013025"/>
                <a:gd name="connsiteY9" fmla="*/ 1001590 h 6812451"/>
                <a:gd name="connsiteX10" fmla="*/ 4645435 w 6013025"/>
                <a:gd name="connsiteY10" fmla="*/ 741995 h 6812451"/>
                <a:gd name="connsiteX11" fmla="*/ 3209956 w 6013025"/>
                <a:gd name="connsiteY11" fmla="*/ 1021170 h 6812451"/>
                <a:gd name="connsiteX12" fmla="*/ 1935097 w 6013025"/>
                <a:gd name="connsiteY12" fmla="*/ 1787938 h 6812451"/>
                <a:gd name="connsiteX13" fmla="*/ 1053214 w 6013025"/>
                <a:gd name="connsiteY13" fmla="*/ 2893811 h 6812451"/>
                <a:gd name="connsiteX14" fmla="*/ 733436 w 6013025"/>
                <a:gd name="connsiteY14" fmla="*/ 4180805 h 6812451"/>
                <a:gd name="connsiteX15" fmla="*/ 1262683 w 6013025"/>
                <a:gd name="connsiteY15" fmla="*/ 5375977 h 6812451"/>
                <a:gd name="connsiteX16" fmla="*/ 1529361 w 6013025"/>
                <a:gd name="connsiteY16" fmla="*/ 5755283 h 6812451"/>
                <a:gd name="connsiteX17" fmla="*/ 2477042 w 6013025"/>
                <a:gd name="connsiteY17" fmla="*/ 6776885 h 6812451"/>
                <a:gd name="connsiteX18" fmla="*/ 2533056 w 6013025"/>
                <a:gd name="connsiteY18" fmla="*/ 6812451 h 6812451"/>
                <a:gd name="connsiteX19" fmla="*/ 1420329 w 6013025"/>
                <a:gd name="connsiteY19" fmla="*/ 6812451 h 6812451"/>
                <a:gd name="connsiteX20" fmla="*/ 1286880 w 6013025"/>
                <a:gd name="connsiteY20" fmla="*/ 6661555 h 6812451"/>
                <a:gd name="connsiteX21" fmla="*/ 922515 w 6013025"/>
                <a:gd name="connsiteY21" fmla="*/ 6171671 h 6812451"/>
                <a:gd name="connsiteX22" fmla="*/ 0 w 6013025"/>
                <a:gd name="connsiteY22" fmla="*/ 4180805 h 6812451"/>
                <a:gd name="connsiteX23" fmla="*/ 4645435 w 6013025"/>
                <a:gd name="connsiteY23" fmla="*/ 298 h 6812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13025" h="6812451">
                  <a:moveTo>
                    <a:pt x="6013025" y="6261711"/>
                  </a:moveTo>
                  <a:lnTo>
                    <a:pt x="6013025" y="6812451"/>
                  </a:lnTo>
                  <a:lnTo>
                    <a:pt x="5273640" y="6812451"/>
                  </a:lnTo>
                  <a:lnTo>
                    <a:pt x="5321464" y="6781445"/>
                  </a:lnTo>
                  <a:cubicBezTo>
                    <a:pt x="5513938" y="6651587"/>
                    <a:pt x="5713420" y="6497963"/>
                    <a:pt x="5931296" y="6325796"/>
                  </a:cubicBezTo>
                  <a:close/>
                  <a:moveTo>
                    <a:pt x="4646022" y="0"/>
                  </a:moveTo>
                  <a:cubicBezTo>
                    <a:pt x="5147587" y="0"/>
                    <a:pt x="5604713" y="89566"/>
                    <a:pt x="6012842" y="253682"/>
                  </a:cubicBezTo>
                  <a:lnTo>
                    <a:pt x="6013025" y="253762"/>
                  </a:lnTo>
                  <a:lnTo>
                    <a:pt x="6013025" y="1076411"/>
                  </a:lnTo>
                  <a:lnTo>
                    <a:pt x="5874968" y="1001590"/>
                  </a:lnTo>
                  <a:cubicBezTo>
                    <a:pt x="5508543" y="829367"/>
                    <a:pt x="5094739" y="741995"/>
                    <a:pt x="4645435" y="741995"/>
                  </a:cubicBezTo>
                  <a:cubicBezTo>
                    <a:pt x="4168703" y="741995"/>
                    <a:pt x="3685809" y="835895"/>
                    <a:pt x="3209956" y="1021170"/>
                  </a:cubicBezTo>
                  <a:cubicBezTo>
                    <a:pt x="2745309" y="1202264"/>
                    <a:pt x="2314283" y="1461517"/>
                    <a:pt x="1935097" y="1787938"/>
                  </a:cubicBezTo>
                  <a:cubicBezTo>
                    <a:pt x="1557525" y="2115028"/>
                    <a:pt x="1260777" y="2487212"/>
                    <a:pt x="1053214" y="2893811"/>
                  </a:cubicBezTo>
                  <a:cubicBezTo>
                    <a:pt x="840958" y="3309458"/>
                    <a:pt x="733436" y="3742460"/>
                    <a:pt x="733436" y="4180805"/>
                  </a:cubicBezTo>
                  <a:cubicBezTo>
                    <a:pt x="733436" y="4622561"/>
                    <a:pt x="905208" y="4880374"/>
                    <a:pt x="1262683" y="5375977"/>
                  </a:cubicBezTo>
                  <a:cubicBezTo>
                    <a:pt x="1348936" y="5495539"/>
                    <a:pt x="1438122" y="5619106"/>
                    <a:pt x="1529361" y="5755283"/>
                  </a:cubicBezTo>
                  <a:cubicBezTo>
                    <a:pt x="1828942" y="6201779"/>
                    <a:pt x="2138082" y="6538284"/>
                    <a:pt x="2477042" y="6776885"/>
                  </a:cubicBezTo>
                  <a:lnTo>
                    <a:pt x="2533056" y="6812451"/>
                  </a:lnTo>
                  <a:lnTo>
                    <a:pt x="1420329" y="6812451"/>
                  </a:lnTo>
                  <a:lnTo>
                    <a:pt x="1286880" y="6661555"/>
                  </a:lnTo>
                  <a:cubicBezTo>
                    <a:pt x="1160113" y="6509154"/>
                    <a:pt x="1039064" y="6345506"/>
                    <a:pt x="922515" y="6171671"/>
                  </a:cubicBezTo>
                  <a:cubicBezTo>
                    <a:pt x="474827" y="5504440"/>
                    <a:pt x="0" y="5046663"/>
                    <a:pt x="0" y="4180805"/>
                  </a:cubicBezTo>
                  <a:cubicBezTo>
                    <a:pt x="0" y="1872047"/>
                    <a:pt x="2339075" y="298"/>
                    <a:pt x="4645435" y="29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394" name="Freeform: Shape 14393">
              <a:extLst>
                <a:ext uri="{FF2B5EF4-FFF2-40B4-BE49-F238E27FC236}">
                  <a16:creationId xmlns:a16="http://schemas.microsoft.com/office/drawing/2014/main" id="{A13BF9A0-E8BD-4AE9-9312-413ACFE3A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5112" y="-12663"/>
              <a:ext cx="6156889" cy="6858000"/>
            </a:xfrm>
            <a:custGeom>
              <a:avLst/>
              <a:gdLst>
                <a:gd name="connsiteX0" fmla="*/ 2697511 w 6156889"/>
                <a:gd name="connsiteY0" fmla="*/ 0 h 6858000"/>
                <a:gd name="connsiteX1" fmla="*/ 6012777 w 6156889"/>
                <a:gd name="connsiteY1" fmla="*/ 0 h 6858000"/>
                <a:gd name="connsiteX2" fmla="*/ 6130331 w 6156889"/>
                <a:gd name="connsiteY2" fmla="*/ 54136 h 6858000"/>
                <a:gd name="connsiteX3" fmla="*/ 6156889 w 6156889"/>
                <a:gd name="connsiteY3" fmla="*/ 68258 h 6858000"/>
                <a:gd name="connsiteX4" fmla="*/ 6156889 w 6156889"/>
                <a:gd name="connsiteY4" fmla="*/ 430986 h 6858000"/>
                <a:gd name="connsiteX5" fmla="*/ 5996798 w 6156889"/>
                <a:gd name="connsiteY5" fmla="*/ 361212 h 6858000"/>
                <a:gd name="connsiteX6" fmla="*/ 5637513 w 6156889"/>
                <a:gd name="connsiteY6" fmla="*/ 243549 h 6858000"/>
                <a:gd name="connsiteX7" fmla="*/ 5269544 w 6156889"/>
                <a:gd name="connsiteY7" fmla="*/ 169380 h 6858000"/>
                <a:gd name="connsiteX8" fmla="*/ 4898545 w 6156889"/>
                <a:gd name="connsiteY8" fmla="*/ 136002 h 6858000"/>
                <a:gd name="connsiteX9" fmla="*/ 4736575 w 6156889"/>
                <a:gd name="connsiteY9" fmla="*/ 132591 h 6858000"/>
                <a:gd name="connsiteX10" fmla="*/ 4152501 w 6156889"/>
                <a:gd name="connsiteY10" fmla="*/ 177093 h 6858000"/>
                <a:gd name="connsiteX11" fmla="*/ 3785688 w 6156889"/>
                <a:gd name="connsiteY11" fmla="*/ 251263 h 6858000"/>
                <a:gd name="connsiteX12" fmla="*/ 3424793 w 6156889"/>
                <a:gd name="connsiteY12" fmla="*/ 356583 h 6858000"/>
                <a:gd name="connsiteX13" fmla="*/ 3073425 w 6156889"/>
                <a:gd name="connsiteY13" fmla="*/ 490979 h 6858000"/>
                <a:gd name="connsiteX14" fmla="*/ 2732162 w 6156889"/>
                <a:gd name="connsiteY14" fmla="*/ 653411 h 6858000"/>
                <a:gd name="connsiteX15" fmla="*/ 2083562 w 6156889"/>
                <a:gd name="connsiteY15" fmla="*/ 1054373 h 6858000"/>
                <a:gd name="connsiteX16" fmla="*/ 1930543 w 6156889"/>
                <a:gd name="connsiteY16" fmla="*/ 1169336 h 6858000"/>
                <a:gd name="connsiteX17" fmla="*/ 1867890 w 6156889"/>
                <a:gd name="connsiteY17" fmla="*/ 1218733 h 6858000"/>
                <a:gd name="connsiteX18" fmla="*/ 1855187 w 6156889"/>
                <a:gd name="connsiteY18" fmla="*/ 1228968 h 6858000"/>
                <a:gd name="connsiteX19" fmla="*/ 1781565 w 6156889"/>
                <a:gd name="connsiteY19" fmla="*/ 1289343 h 6858000"/>
                <a:gd name="connsiteX20" fmla="*/ 1495015 w 6156889"/>
                <a:gd name="connsiteY20" fmla="*/ 1547751 h 6858000"/>
                <a:gd name="connsiteX21" fmla="*/ 984708 w 6156889"/>
                <a:gd name="connsiteY21" fmla="*/ 2132951 h 6858000"/>
                <a:gd name="connsiteX22" fmla="*/ 767305 w 6156889"/>
                <a:gd name="connsiteY22" fmla="*/ 2459299 h 6858000"/>
                <a:gd name="connsiteX23" fmla="*/ 582382 w 6156889"/>
                <a:gd name="connsiteY23" fmla="*/ 2806859 h 6858000"/>
                <a:gd name="connsiteX24" fmla="*/ 541818 w 6156889"/>
                <a:gd name="connsiteY24" fmla="*/ 2895863 h 6858000"/>
                <a:gd name="connsiteX25" fmla="*/ 521896 w 6156889"/>
                <a:gd name="connsiteY25" fmla="*/ 2940364 h 6858000"/>
                <a:gd name="connsiteX26" fmla="*/ 503130 w 6156889"/>
                <a:gd name="connsiteY26" fmla="*/ 2985756 h 6858000"/>
                <a:gd name="connsiteX27" fmla="*/ 500243 w 6156889"/>
                <a:gd name="connsiteY27" fmla="*/ 2992728 h 6858000"/>
                <a:gd name="connsiteX28" fmla="*/ 467329 w 6156889"/>
                <a:gd name="connsiteY28" fmla="*/ 3077133 h 6858000"/>
                <a:gd name="connsiteX29" fmla="*/ 454626 w 6156889"/>
                <a:gd name="connsiteY29" fmla="*/ 3111399 h 6858000"/>
                <a:gd name="connsiteX30" fmla="*/ 433548 w 6156889"/>
                <a:gd name="connsiteY30" fmla="*/ 3170735 h 6858000"/>
                <a:gd name="connsiteX31" fmla="*/ 433548 w 6156889"/>
                <a:gd name="connsiteY31" fmla="*/ 3171477 h 6858000"/>
                <a:gd name="connsiteX32" fmla="*/ 323692 w 6156889"/>
                <a:gd name="connsiteY32" fmla="*/ 3552414 h 6858000"/>
                <a:gd name="connsiteX33" fmla="*/ 234768 w 6156889"/>
                <a:gd name="connsiteY33" fmla="*/ 4341877 h 6858000"/>
                <a:gd name="connsiteX34" fmla="*/ 273600 w 6156889"/>
                <a:gd name="connsiteY34" fmla="*/ 4733940 h 6858000"/>
                <a:gd name="connsiteX35" fmla="*/ 386489 w 6156889"/>
                <a:gd name="connsiteY35" fmla="*/ 5105974 h 6858000"/>
                <a:gd name="connsiteX36" fmla="*/ 413628 w 6156889"/>
                <a:gd name="connsiteY36" fmla="*/ 5168870 h 6858000"/>
                <a:gd name="connsiteX37" fmla="*/ 425176 w 6156889"/>
                <a:gd name="connsiteY37" fmla="*/ 5194384 h 6858000"/>
                <a:gd name="connsiteX38" fmla="*/ 435570 w 6156889"/>
                <a:gd name="connsiteY38" fmla="*/ 5215745 h 6858000"/>
                <a:gd name="connsiteX39" fmla="*/ 468194 w 6156889"/>
                <a:gd name="connsiteY39" fmla="*/ 5280867 h 6858000"/>
                <a:gd name="connsiteX40" fmla="*/ 564915 w 6156889"/>
                <a:gd name="connsiteY40" fmla="*/ 5450715 h 6858000"/>
                <a:gd name="connsiteX41" fmla="*/ 672174 w 6156889"/>
                <a:gd name="connsiteY41" fmla="*/ 5615521 h 6858000"/>
                <a:gd name="connsiteX42" fmla="*/ 787660 w 6156889"/>
                <a:gd name="connsiteY42" fmla="*/ 5777360 h 6858000"/>
                <a:gd name="connsiteX43" fmla="*/ 933894 w 6156889"/>
                <a:gd name="connsiteY43" fmla="*/ 5971536 h 6858000"/>
                <a:gd name="connsiteX44" fmla="*/ 1030614 w 6156889"/>
                <a:gd name="connsiteY44" fmla="*/ 6098961 h 6858000"/>
                <a:gd name="connsiteX45" fmla="*/ 1152885 w 6156889"/>
                <a:gd name="connsiteY45" fmla="*/ 6263172 h 6858000"/>
                <a:gd name="connsiteX46" fmla="*/ 1215248 w 6156889"/>
                <a:gd name="connsiteY46" fmla="*/ 6350397 h 6858000"/>
                <a:gd name="connsiteX47" fmla="*/ 1271259 w 6156889"/>
                <a:gd name="connsiteY47" fmla="*/ 6428720 h 6858000"/>
                <a:gd name="connsiteX48" fmla="*/ 1369279 w 6156889"/>
                <a:gd name="connsiteY48" fmla="*/ 6561483 h 6858000"/>
                <a:gd name="connsiteX49" fmla="*/ 1388190 w 6156889"/>
                <a:gd name="connsiteY49" fmla="*/ 6586701 h 6858000"/>
                <a:gd name="connsiteX50" fmla="*/ 1397717 w 6156889"/>
                <a:gd name="connsiteY50" fmla="*/ 6598865 h 6858000"/>
                <a:gd name="connsiteX51" fmla="*/ 1510605 w 6156889"/>
                <a:gd name="connsiteY51" fmla="*/ 6739342 h 6858000"/>
                <a:gd name="connsiteX52" fmla="*/ 1613307 w 6156889"/>
                <a:gd name="connsiteY52" fmla="*/ 6858000 h 6858000"/>
                <a:gd name="connsiteX53" fmla="*/ 916995 w 6156889"/>
                <a:gd name="connsiteY53" fmla="*/ 6858000 h 6858000"/>
                <a:gd name="connsiteX54" fmla="*/ 818055 w 6156889"/>
                <a:gd name="connsiteY54" fmla="*/ 6724213 h 6858000"/>
                <a:gd name="connsiteX55" fmla="*/ 590467 w 6156889"/>
                <a:gd name="connsiteY55" fmla="*/ 6365824 h 6858000"/>
                <a:gd name="connsiteX56" fmla="*/ 1 w 6156889"/>
                <a:gd name="connsiteY56" fmla="*/ 4123180 h 6858000"/>
                <a:gd name="connsiteX57" fmla="*/ 2644788 w 6156889"/>
                <a:gd name="connsiteY57" fmla="*/ 2137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156889" h="6858000">
                  <a:moveTo>
                    <a:pt x="2697511" y="0"/>
                  </a:moveTo>
                  <a:lnTo>
                    <a:pt x="6012777" y="0"/>
                  </a:lnTo>
                  <a:lnTo>
                    <a:pt x="6130331" y="54136"/>
                  </a:lnTo>
                  <a:lnTo>
                    <a:pt x="6156889" y="68258"/>
                  </a:lnTo>
                  <a:lnTo>
                    <a:pt x="6156889" y="430986"/>
                  </a:lnTo>
                  <a:lnTo>
                    <a:pt x="5996798" y="361212"/>
                  </a:lnTo>
                  <a:cubicBezTo>
                    <a:pt x="5879619" y="314469"/>
                    <a:pt x="5759632" y="275159"/>
                    <a:pt x="5637513" y="243549"/>
                  </a:cubicBezTo>
                  <a:cubicBezTo>
                    <a:pt x="5516267" y="211953"/>
                    <a:pt x="5393420" y="187194"/>
                    <a:pt x="5269544" y="169380"/>
                  </a:cubicBezTo>
                  <a:cubicBezTo>
                    <a:pt x="5146509" y="151850"/>
                    <a:pt x="5022677" y="140710"/>
                    <a:pt x="4898545" y="136002"/>
                  </a:cubicBezTo>
                  <a:cubicBezTo>
                    <a:pt x="4844843" y="133778"/>
                    <a:pt x="4790421" y="132591"/>
                    <a:pt x="4736575" y="132591"/>
                  </a:cubicBezTo>
                  <a:cubicBezTo>
                    <a:pt x="4541085" y="132750"/>
                    <a:pt x="4345869" y="147625"/>
                    <a:pt x="4152501" y="177093"/>
                  </a:cubicBezTo>
                  <a:cubicBezTo>
                    <a:pt x="4025611" y="197711"/>
                    <a:pt x="3902184" y="222484"/>
                    <a:pt x="3785688" y="251263"/>
                  </a:cubicBezTo>
                  <a:cubicBezTo>
                    <a:pt x="3659662" y="282414"/>
                    <a:pt x="3538548" y="318163"/>
                    <a:pt x="3424793" y="356583"/>
                  </a:cubicBezTo>
                  <a:cubicBezTo>
                    <a:pt x="3306130" y="396636"/>
                    <a:pt x="3188333" y="441582"/>
                    <a:pt x="3073425" y="490979"/>
                  </a:cubicBezTo>
                  <a:cubicBezTo>
                    <a:pt x="2958516" y="540376"/>
                    <a:pt x="2843751" y="595114"/>
                    <a:pt x="2732162" y="653411"/>
                  </a:cubicBezTo>
                  <a:cubicBezTo>
                    <a:pt x="2507123" y="771357"/>
                    <a:pt x="2290398" y="905336"/>
                    <a:pt x="2083562" y="1054373"/>
                  </a:cubicBezTo>
                  <a:cubicBezTo>
                    <a:pt x="2041265" y="1085080"/>
                    <a:pt x="1985686" y="1125874"/>
                    <a:pt x="1930543" y="1169336"/>
                  </a:cubicBezTo>
                  <a:cubicBezTo>
                    <a:pt x="1909611" y="1185209"/>
                    <a:pt x="1888390" y="1202268"/>
                    <a:pt x="1867890" y="1218733"/>
                  </a:cubicBezTo>
                  <a:lnTo>
                    <a:pt x="1855187" y="1228968"/>
                  </a:lnTo>
                  <a:cubicBezTo>
                    <a:pt x="1828481" y="1249736"/>
                    <a:pt x="1803074" y="1271097"/>
                    <a:pt x="1781565" y="1289343"/>
                  </a:cubicBezTo>
                  <a:cubicBezTo>
                    <a:pt x="1674740" y="1379238"/>
                    <a:pt x="1581630" y="1463791"/>
                    <a:pt x="1495015" y="1547751"/>
                  </a:cubicBezTo>
                  <a:cubicBezTo>
                    <a:pt x="1309115" y="1727642"/>
                    <a:pt x="1138401" y="1923407"/>
                    <a:pt x="984708" y="2132951"/>
                  </a:cubicBezTo>
                  <a:cubicBezTo>
                    <a:pt x="906322" y="2240646"/>
                    <a:pt x="833132" y="2350417"/>
                    <a:pt x="767305" y="2459299"/>
                  </a:cubicBezTo>
                  <a:cubicBezTo>
                    <a:pt x="693682" y="2584350"/>
                    <a:pt x="633197" y="2697681"/>
                    <a:pt x="582382" y="2806859"/>
                  </a:cubicBezTo>
                  <a:cubicBezTo>
                    <a:pt x="567369" y="2837564"/>
                    <a:pt x="553511" y="2868864"/>
                    <a:pt x="541818" y="2895863"/>
                  </a:cubicBezTo>
                  <a:lnTo>
                    <a:pt x="521896" y="2940364"/>
                  </a:lnTo>
                  <a:lnTo>
                    <a:pt x="503130" y="2985756"/>
                  </a:lnTo>
                  <a:lnTo>
                    <a:pt x="500243" y="2992728"/>
                  </a:lnTo>
                  <a:cubicBezTo>
                    <a:pt x="488550" y="3021655"/>
                    <a:pt x="477433" y="3049097"/>
                    <a:pt x="467329" y="3077133"/>
                  </a:cubicBezTo>
                  <a:cubicBezTo>
                    <a:pt x="463143" y="3088555"/>
                    <a:pt x="458955" y="3099978"/>
                    <a:pt x="454626" y="3111399"/>
                  </a:cubicBezTo>
                  <a:cubicBezTo>
                    <a:pt x="447119" y="3132315"/>
                    <a:pt x="439900" y="3151302"/>
                    <a:pt x="433548" y="3170735"/>
                  </a:cubicBezTo>
                  <a:lnTo>
                    <a:pt x="433548" y="3171477"/>
                  </a:lnTo>
                  <a:cubicBezTo>
                    <a:pt x="389714" y="3296142"/>
                    <a:pt x="353032" y="3423342"/>
                    <a:pt x="323692" y="3552414"/>
                  </a:cubicBezTo>
                  <a:cubicBezTo>
                    <a:pt x="264660" y="3811192"/>
                    <a:pt x="234820" y="4076083"/>
                    <a:pt x="234768" y="4341877"/>
                  </a:cubicBezTo>
                  <a:cubicBezTo>
                    <a:pt x="235675" y="4473528"/>
                    <a:pt x="248676" y="4604795"/>
                    <a:pt x="273600" y="4733940"/>
                  </a:cubicBezTo>
                  <a:cubicBezTo>
                    <a:pt x="298849" y="4861570"/>
                    <a:pt x="336674" y="4986220"/>
                    <a:pt x="386489" y="5105974"/>
                  </a:cubicBezTo>
                  <a:cubicBezTo>
                    <a:pt x="394716" y="5126742"/>
                    <a:pt x="403955" y="5147213"/>
                    <a:pt x="413628" y="5168870"/>
                  </a:cubicBezTo>
                  <a:cubicBezTo>
                    <a:pt x="417526" y="5177327"/>
                    <a:pt x="421423" y="5185781"/>
                    <a:pt x="425176" y="5194384"/>
                  </a:cubicBezTo>
                  <a:lnTo>
                    <a:pt x="435570" y="5215745"/>
                  </a:lnTo>
                  <a:cubicBezTo>
                    <a:pt x="446542" y="5238442"/>
                    <a:pt x="456936" y="5259803"/>
                    <a:pt x="468194" y="5280867"/>
                  </a:cubicBezTo>
                  <a:cubicBezTo>
                    <a:pt x="494035" y="5332043"/>
                    <a:pt x="523773" y="5383816"/>
                    <a:pt x="564915" y="5450715"/>
                  </a:cubicBezTo>
                  <a:cubicBezTo>
                    <a:pt x="597108" y="5503526"/>
                    <a:pt x="631176" y="5554998"/>
                    <a:pt x="672174" y="5615521"/>
                  </a:cubicBezTo>
                  <a:cubicBezTo>
                    <a:pt x="710284" y="5671296"/>
                    <a:pt x="750127" y="5726035"/>
                    <a:pt x="787660" y="5777360"/>
                  </a:cubicBezTo>
                  <a:cubicBezTo>
                    <a:pt x="835442" y="5842333"/>
                    <a:pt x="885534" y="5908046"/>
                    <a:pt x="933894" y="5971536"/>
                  </a:cubicBezTo>
                  <a:cubicBezTo>
                    <a:pt x="965654" y="6013219"/>
                    <a:pt x="996978" y="6054311"/>
                    <a:pt x="1030614" y="6098961"/>
                  </a:cubicBezTo>
                  <a:cubicBezTo>
                    <a:pt x="1064250" y="6143611"/>
                    <a:pt x="1108567" y="6202502"/>
                    <a:pt x="1152885" y="6263172"/>
                  </a:cubicBezTo>
                  <a:cubicBezTo>
                    <a:pt x="1173816" y="6291949"/>
                    <a:pt x="1195904" y="6322954"/>
                    <a:pt x="1215248" y="6350397"/>
                  </a:cubicBezTo>
                  <a:cubicBezTo>
                    <a:pt x="1234593" y="6377839"/>
                    <a:pt x="1252925" y="6403651"/>
                    <a:pt x="1271259" y="6428720"/>
                  </a:cubicBezTo>
                  <a:cubicBezTo>
                    <a:pt x="1302873" y="6473517"/>
                    <a:pt x="1336653" y="6518317"/>
                    <a:pt x="1369279" y="6561483"/>
                  </a:cubicBezTo>
                  <a:lnTo>
                    <a:pt x="1388190" y="6586701"/>
                  </a:lnTo>
                  <a:lnTo>
                    <a:pt x="1397717" y="6598865"/>
                  </a:lnTo>
                  <a:cubicBezTo>
                    <a:pt x="1434238" y="6645443"/>
                    <a:pt x="1472061" y="6693653"/>
                    <a:pt x="1510605" y="6739342"/>
                  </a:cubicBezTo>
                  <a:lnTo>
                    <a:pt x="1613307" y="6858000"/>
                  </a:lnTo>
                  <a:lnTo>
                    <a:pt x="916995" y="6858000"/>
                  </a:lnTo>
                  <a:lnTo>
                    <a:pt x="818055" y="6724213"/>
                  </a:lnTo>
                  <a:cubicBezTo>
                    <a:pt x="736876" y="6608833"/>
                    <a:pt x="660902" y="6489255"/>
                    <a:pt x="590467" y="6365824"/>
                  </a:cubicBezTo>
                  <a:cubicBezTo>
                    <a:pt x="203909" y="5685167"/>
                    <a:pt x="149" y="4911263"/>
                    <a:pt x="1" y="4123180"/>
                  </a:cubicBezTo>
                  <a:cubicBezTo>
                    <a:pt x="-341" y="2279490"/>
                    <a:pt x="1090234" y="697390"/>
                    <a:pt x="2644788" y="2137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395" name="Freeform: Shape 14394">
              <a:extLst>
                <a:ext uri="{FF2B5EF4-FFF2-40B4-BE49-F238E27FC236}">
                  <a16:creationId xmlns:a16="http://schemas.microsoft.com/office/drawing/2014/main" id="{7E71C69F-3D46-48FF-B803-2C3641CA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0456" y="-12663"/>
              <a:ext cx="6421544" cy="6858000"/>
            </a:xfrm>
            <a:custGeom>
              <a:avLst/>
              <a:gdLst>
                <a:gd name="connsiteX0" fmla="*/ 6209767 w 6421544"/>
                <a:gd name="connsiteY0" fmla="*/ 0 h 6858000"/>
                <a:gd name="connsiteX1" fmla="*/ 6421544 w 6421544"/>
                <a:gd name="connsiteY1" fmla="*/ 0 h 6858000"/>
                <a:gd name="connsiteX2" fmla="*/ 6421544 w 6421544"/>
                <a:gd name="connsiteY2" fmla="*/ 85748 h 6858000"/>
                <a:gd name="connsiteX3" fmla="*/ 6399563 w 6421544"/>
                <a:gd name="connsiteY3" fmla="*/ 75695 h 6858000"/>
                <a:gd name="connsiteX4" fmla="*/ 0 w 6421544"/>
                <a:gd name="connsiteY4" fmla="*/ 0 h 6858000"/>
                <a:gd name="connsiteX5" fmla="*/ 3188107 w 6421544"/>
                <a:gd name="connsiteY5" fmla="*/ 0 h 6858000"/>
                <a:gd name="connsiteX6" fmla="*/ 2888485 w 6421544"/>
                <a:gd name="connsiteY6" fmla="*/ 124347 h 6858000"/>
                <a:gd name="connsiteX7" fmla="*/ 329300 w 6421544"/>
                <a:gd name="connsiteY7" fmla="*/ 4148123 h 6858000"/>
                <a:gd name="connsiteX8" fmla="*/ 1105238 w 6421544"/>
                <a:gd name="connsiteY8" fmla="*/ 6663148 h 6858000"/>
                <a:gd name="connsiteX9" fmla="*/ 1251097 w 6421544"/>
                <a:gd name="connsiteY9" fmla="*/ 6858000 h 6858000"/>
                <a:gd name="connsiteX10" fmla="*/ 0 w 6421544"/>
                <a:gd name="connsiteY10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21544" h="6858000">
                  <a:moveTo>
                    <a:pt x="6209767" y="0"/>
                  </a:moveTo>
                  <a:lnTo>
                    <a:pt x="6421544" y="0"/>
                  </a:lnTo>
                  <a:lnTo>
                    <a:pt x="6421544" y="85748"/>
                  </a:lnTo>
                  <a:lnTo>
                    <a:pt x="6399563" y="75695"/>
                  </a:lnTo>
                  <a:close/>
                  <a:moveTo>
                    <a:pt x="0" y="0"/>
                  </a:moveTo>
                  <a:lnTo>
                    <a:pt x="3188107" y="0"/>
                  </a:lnTo>
                  <a:lnTo>
                    <a:pt x="2888485" y="124347"/>
                  </a:lnTo>
                  <a:cubicBezTo>
                    <a:pt x="1378729" y="820423"/>
                    <a:pt x="329300" y="2360309"/>
                    <a:pt x="329300" y="4148123"/>
                  </a:cubicBezTo>
                  <a:cubicBezTo>
                    <a:pt x="329300" y="5082555"/>
                    <a:pt x="615984" y="5949257"/>
                    <a:pt x="1105238" y="6663148"/>
                  </a:cubicBezTo>
                  <a:lnTo>
                    <a:pt x="1251097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E14E7B17-3C02-AD48-AC2B-E4FBB4A1A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8674" y="-236562"/>
            <a:ext cx="4951279" cy="8255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EDA-Data Situation</a:t>
            </a:r>
          </a:p>
        </p:txBody>
      </p:sp>
      <p:sp>
        <p:nvSpPr>
          <p:cNvPr id="36" name="文本框 6">
            <a:extLst>
              <a:ext uri="{FF2B5EF4-FFF2-40B4-BE49-F238E27FC236}">
                <a16:creationId xmlns:a16="http://schemas.microsoft.com/office/drawing/2014/main" id="{826B2E52-5BB0-6D48-BBC9-DAA6F60BD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487" y="3949439"/>
            <a:ext cx="2921001" cy="812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Missing Data </a:t>
            </a:r>
          </a:p>
          <a:p>
            <a:pPr marL="914400" lvl="2" indent="0">
              <a:lnSpc>
                <a:spcPct val="90000"/>
              </a:lnSpc>
              <a:spcBef>
                <a:spcPts val="1000"/>
              </a:spcBef>
              <a:defRPr/>
            </a:pPr>
            <a:endParaRPr kumimoji="1"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文本框 6">
            <a:extLst>
              <a:ext uri="{FF2B5EF4-FFF2-40B4-BE49-F238E27FC236}">
                <a16:creationId xmlns:a16="http://schemas.microsoft.com/office/drawing/2014/main" id="{1CDB9065-2E1F-B54A-B9E0-558BC046D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823" y="3790593"/>
            <a:ext cx="5058292" cy="8125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914400" lvl="2" indent="0">
              <a:lnSpc>
                <a:spcPct val="90000"/>
              </a:lnSpc>
              <a:spcBef>
                <a:spcPts val="1000"/>
              </a:spcBef>
              <a:defRPr/>
            </a:pPr>
            <a:endParaRPr kumimoji="1" lang="en-US" altLang="zh-CN" sz="1600" dirty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2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Type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8235A11-7C2A-284E-856B-D9C08ACC1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" y="1059582"/>
            <a:ext cx="4607164" cy="250836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F4B9B8E-A6A2-9D4E-A9B9-46543833D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227" y="1368071"/>
            <a:ext cx="2909902" cy="24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1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20194025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201940250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20194025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201940250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20194025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201940250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20194025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True"/>
  <p:tag name="BAINBULLETSLEVELSFINGERPRINT" val="201940250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6300</TotalTime>
  <Words>1753</Words>
  <Application>Microsoft Macintosh PowerPoint</Application>
  <PresentationFormat>On-screen Show (16:9)</PresentationFormat>
  <Paragraphs>337</Paragraphs>
  <Slides>31</Slides>
  <Notes>31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Kaiti SC</vt:lpstr>
      <vt:lpstr>Microsoft YaHei</vt:lpstr>
      <vt:lpstr>TencentSans W3</vt:lpstr>
      <vt:lpstr>TencentSans W7</vt:lpstr>
      <vt:lpstr>Arial</vt:lpstr>
      <vt:lpstr>Calibri</vt:lpstr>
      <vt:lpstr>Calibri Light</vt:lpstr>
      <vt:lpstr>Courier New</vt:lpstr>
      <vt:lpstr>Times New Roman</vt:lpstr>
      <vt:lpstr>Verdana</vt:lpstr>
      <vt:lpstr>Office Theme</vt:lpstr>
      <vt:lpstr>Machine Learning</vt:lpstr>
      <vt:lpstr>Agenda </vt:lpstr>
      <vt:lpstr>Cryptocurrency Market </vt:lpstr>
      <vt:lpstr>Cryptocurrency Market- Market Value</vt:lpstr>
      <vt:lpstr>Cryptocurrency Market- Characteristics</vt:lpstr>
      <vt:lpstr>Cryptocurrency Market- Questions?</vt:lpstr>
      <vt:lpstr>Cryptocurrency Market- Solution</vt:lpstr>
      <vt:lpstr>Data Speak </vt:lpstr>
      <vt:lpstr>EDA-Data Situation</vt:lpstr>
      <vt:lpstr>EDA- Modification</vt:lpstr>
      <vt:lpstr>EDA- Glossary View</vt:lpstr>
      <vt:lpstr>EDA- Glossary View</vt:lpstr>
      <vt:lpstr>Cryptocurrency Market- Solution</vt:lpstr>
      <vt:lpstr>Data Speak </vt:lpstr>
      <vt:lpstr>Data Speak </vt:lpstr>
      <vt:lpstr>Modeling </vt:lpstr>
      <vt:lpstr>PowerPoint Presentation</vt:lpstr>
      <vt:lpstr>we</vt:lpstr>
      <vt:lpstr>we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Company>tencent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hoowowguo</dc:creator>
  <cp:lastModifiedBy>Stacey Fang</cp:lastModifiedBy>
  <cp:revision>123</cp:revision>
  <dcterms:created xsi:type="dcterms:W3CDTF">2010-10-25T03:40:34Z</dcterms:created>
  <dcterms:modified xsi:type="dcterms:W3CDTF">2022-11-15T00:18:27Z</dcterms:modified>
</cp:coreProperties>
</file>